
<file path=[Content_Types].xml><?xml version="1.0" encoding="utf-8"?>
<Types xmlns="http://schemas.openxmlformats.org/package/2006/content-types">
  <Default Extension="png" ContentType="image/png"/>
  <Default Extension="com&amp;app=2002&amp;size=f9999,10000&amp;q=a80&amp;n=0&amp;g=0n&amp;fmt=jpeg" ContentType="image/jpeg"/>
  <Default Extension="jpeg" ContentType="image/jpeg"/>
  <Default Extension="jpg!newsx" ContentType="image/jpeg"/>
  <Default Extension="emf" ContentType="image/x-emf"/>
  <Default Extension="rels" ContentType="application/vnd.openxmlformats-package.relationships+xml"/>
  <Default Extension="xml" ContentType="application/xml"/>
  <Default Extension="tw&amp;app=2002&amp;size=f9999,10000&amp;q=a80&amp;n=0&amp;g=0n&amp;fmt=jpeg" ContentType="image/jpeg"/>
  <Default Extension="jpg" ContentType="image/jpeg"/>
  <Default Extension="cn&amp;app=2002&amp;size=f9999,10000&amp;q=a80&amp;n=0&amp;g=0n&amp;fmt=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media/image31.jp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85"/>
  </p:notesMasterIdLst>
  <p:handoutMasterIdLst>
    <p:handoutMasterId r:id="rId86"/>
  </p:handoutMasterIdLst>
  <p:sldIdLst>
    <p:sldId id="658" r:id="rId2"/>
    <p:sldId id="684" r:id="rId3"/>
    <p:sldId id="1316" r:id="rId4"/>
    <p:sldId id="1322" r:id="rId5"/>
    <p:sldId id="1324" r:id="rId6"/>
    <p:sldId id="1298" r:id="rId7"/>
    <p:sldId id="1255" r:id="rId8"/>
    <p:sldId id="1289" r:id="rId9"/>
    <p:sldId id="1318" r:id="rId10"/>
    <p:sldId id="1356" r:id="rId11"/>
    <p:sldId id="1300" r:id="rId12"/>
    <p:sldId id="1297" r:id="rId13"/>
    <p:sldId id="1270" r:id="rId14"/>
    <p:sldId id="1271" r:id="rId15"/>
    <p:sldId id="1272" r:id="rId16"/>
    <p:sldId id="1273" r:id="rId17"/>
    <p:sldId id="1357" r:id="rId18"/>
    <p:sldId id="1345" r:id="rId19"/>
    <p:sldId id="1346" r:id="rId20"/>
    <p:sldId id="1351" r:id="rId21"/>
    <p:sldId id="1349" r:id="rId22"/>
    <p:sldId id="1350" r:id="rId23"/>
    <p:sldId id="1347" r:id="rId24"/>
    <p:sldId id="1348" r:id="rId25"/>
    <p:sldId id="1352" r:id="rId26"/>
    <p:sldId id="1353" r:id="rId27"/>
    <p:sldId id="1354" r:id="rId28"/>
    <p:sldId id="1355" r:id="rId29"/>
    <p:sldId id="1363" r:id="rId30"/>
    <p:sldId id="1358" r:id="rId31"/>
    <p:sldId id="1359" r:id="rId32"/>
    <p:sldId id="1362" r:id="rId33"/>
    <p:sldId id="1361" r:id="rId34"/>
    <p:sldId id="1364" r:id="rId35"/>
    <p:sldId id="1366" r:id="rId36"/>
    <p:sldId id="1365" r:id="rId37"/>
    <p:sldId id="1367" r:id="rId38"/>
    <p:sldId id="1305" r:id="rId39"/>
    <p:sldId id="1287" r:id="rId40"/>
    <p:sldId id="1296" r:id="rId41"/>
    <p:sldId id="1293" r:id="rId42"/>
    <p:sldId id="1294" r:id="rId43"/>
    <p:sldId id="1292" r:id="rId44"/>
    <p:sldId id="1325" r:id="rId45"/>
    <p:sldId id="1326" r:id="rId46"/>
    <p:sldId id="1327" r:id="rId47"/>
    <p:sldId id="1328" r:id="rId48"/>
    <p:sldId id="1329" r:id="rId49"/>
    <p:sldId id="1330" r:id="rId50"/>
    <p:sldId id="1331" r:id="rId51"/>
    <p:sldId id="1306" r:id="rId52"/>
    <p:sldId id="1332" r:id="rId53"/>
    <p:sldId id="1333" r:id="rId54"/>
    <p:sldId id="1334" r:id="rId55"/>
    <p:sldId id="1335" r:id="rId56"/>
    <p:sldId id="1336" r:id="rId57"/>
    <p:sldId id="1338" r:id="rId58"/>
    <p:sldId id="1339" r:id="rId59"/>
    <p:sldId id="1341" r:id="rId60"/>
    <p:sldId id="1307" r:id="rId61"/>
    <p:sldId id="1317" r:id="rId62"/>
    <p:sldId id="1275" r:id="rId63"/>
    <p:sldId id="1276" r:id="rId64"/>
    <p:sldId id="1312" r:id="rId65"/>
    <p:sldId id="1311" r:id="rId66"/>
    <p:sldId id="1277" r:id="rId67"/>
    <p:sldId id="1278" r:id="rId68"/>
    <p:sldId id="1308" r:id="rId69"/>
    <p:sldId id="1309" r:id="rId70"/>
    <p:sldId id="1368" r:id="rId71"/>
    <p:sldId id="1369" r:id="rId72"/>
    <p:sldId id="1313" r:id="rId73"/>
    <p:sldId id="1314" r:id="rId74"/>
    <p:sldId id="1342" r:id="rId75"/>
    <p:sldId id="1310" r:id="rId76"/>
    <p:sldId id="1343" r:id="rId77"/>
    <p:sldId id="1344" r:id="rId78"/>
    <p:sldId id="1280" r:id="rId79"/>
    <p:sldId id="1281" r:id="rId80"/>
    <p:sldId id="1282" r:id="rId81"/>
    <p:sldId id="1320" r:id="rId82"/>
    <p:sldId id="1321" r:id="rId83"/>
    <p:sldId id="1337" r:id="rId84"/>
  </p:sldIdLst>
  <p:sldSz cx="12192000" cy="6858000"/>
  <p:notesSz cx="6646863" cy="9777413"/>
  <p:custDataLst>
    <p:tags r:id="rId87"/>
  </p:custDataLst>
  <p:defaultTextStyle>
    <a:defPPr>
      <a:defRPr lang="zh-CN"/>
    </a:defPPr>
    <a:lvl1pPr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8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8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8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8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kyUN.Org" initials="S" lastIdx="5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FF"/>
    <a:srgbClr val="6076B4"/>
    <a:srgbClr val="D2D6E5"/>
    <a:srgbClr val="C0C1C6"/>
    <a:srgbClr val="CDCDDA"/>
    <a:srgbClr val="996633"/>
    <a:srgbClr val="0070C0"/>
    <a:srgbClr val="33CCCC"/>
    <a:srgbClr val="CC0066"/>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9" autoAdjust="0"/>
    <p:restoredTop sz="83597" autoAdjust="0"/>
  </p:normalViewPr>
  <p:slideViewPr>
    <p:cSldViewPr>
      <p:cViewPr varScale="1">
        <p:scale>
          <a:sx n="77" d="100"/>
          <a:sy n="77" d="100"/>
        </p:scale>
        <p:origin x="936" y="60"/>
      </p:cViewPr>
      <p:guideLst>
        <p:guide orient="horz" pos="2160"/>
        <p:guide pos="3840"/>
      </p:guideLst>
    </p:cSldViewPr>
  </p:slideViewPr>
  <p:notesTextViewPr>
    <p:cViewPr>
      <p:scale>
        <a:sx n="100" d="100"/>
        <a:sy n="100" d="100"/>
      </p:scale>
      <p:origin x="0" y="0"/>
    </p:cViewPr>
  </p:notesTextViewPr>
  <p:sorterViewPr>
    <p:cViewPr>
      <p:scale>
        <a:sx n="125" d="100"/>
        <a:sy n="125" d="100"/>
      </p:scale>
      <p:origin x="0" y="-6684"/>
    </p:cViewPr>
  </p:sorterViewPr>
  <p:notesViewPr>
    <p:cSldViewPr>
      <p:cViewPr varScale="1">
        <p:scale>
          <a:sx n="80" d="100"/>
          <a:sy n="80" d="100"/>
        </p:scale>
        <p:origin x="4002"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gs" Target="tags/tag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3BA629-430D-4F0B-A28A-B69D6300F0E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A3BEC926-D1EA-4E23-92DF-22DF39C1E768}">
      <dgm:prSet phldrT="[文本]"/>
      <dgm:spPr/>
      <dgm:t>
        <a:bodyPr/>
        <a:lstStyle/>
        <a:p>
          <a:r>
            <a:rPr lang="zh-CN" altLang="en-US" dirty="0" smtClean="0"/>
            <a:t>减震隔震是两种不同的减少地震对房屋伤害的结构措施。</a:t>
          </a:r>
          <a:endParaRPr lang="zh-CN" altLang="en-US" dirty="0"/>
        </a:p>
      </dgm:t>
    </dgm:pt>
    <dgm:pt modelId="{CF822ED0-4421-49AD-A0B9-D51F5A2BC007}" type="parTrans" cxnId="{FC3381A5-DAC0-4FF9-9455-899B9519ECC4}">
      <dgm:prSet/>
      <dgm:spPr/>
      <dgm:t>
        <a:bodyPr/>
        <a:lstStyle/>
        <a:p>
          <a:endParaRPr lang="zh-CN" altLang="en-US"/>
        </a:p>
      </dgm:t>
    </dgm:pt>
    <dgm:pt modelId="{407F3DC2-8943-4FE7-9CAB-96B293202E78}" type="sibTrans" cxnId="{FC3381A5-DAC0-4FF9-9455-899B9519ECC4}">
      <dgm:prSet/>
      <dgm:spPr/>
      <dgm:t>
        <a:bodyPr/>
        <a:lstStyle/>
        <a:p>
          <a:endParaRPr lang="zh-CN" altLang="en-US"/>
        </a:p>
      </dgm:t>
    </dgm:pt>
    <dgm:pt modelId="{D1DD4641-0C47-4328-A428-2DE74801CCD1}">
      <dgm:prSet phldrT="[文本]" phldr="1"/>
      <dgm:spPr/>
      <dgm:t>
        <a:bodyPr/>
        <a:lstStyle/>
        <a:p>
          <a:endParaRPr lang="zh-CN" altLang="en-US" dirty="0"/>
        </a:p>
      </dgm:t>
    </dgm:pt>
    <dgm:pt modelId="{1DC6284E-4CCC-4645-B24A-9EA7A46A806E}" type="parTrans" cxnId="{2465FAAF-8BC6-4427-B397-789B868CC537}">
      <dgm:prSet/>
      <dgm:spPr/>
      <dgm:t>
        <a:bodyPr/>
        <a:lstStyle/>
        <a:p>
          <a:endParaRPr lang="zh-CN" altLang="en-US"/>
        </a:p>
      </dgm:t>
    </dgm:pt>
    <dgm:pt modelId="{33628D3F-A631-4D30-B3A6-8FE706BC0080}" type="sibTrans" cxnId="{2465FAAF-8BC6-4427-B397-789B868CC537}">
      <dgm:prSet/>
      <dgm:spPr/>
      <dgm:t>
        <a:bodyPr/>
        <a:lstStyle/>
        <a:p>
          <a:endParaRPr lang="zh-CN" altLang="en-US"/>
        </a:p>
      </dgm:t>
    </dgm:pt>
    <dgm:pt modelId="{799BF5F4-36B1-4E77-A1B3-B4A46A9FAF73}">
      <dgm:prSet phldrT="[文本]"/>
      <dgm:spPr/>
      <dgm:t>
        <a:bodyPr/>
        <a:lstStyle/>
        <a:p>
          <a:r>
            <a:rPr lang="zh-CN" altLang="en-US" dirty="0" smtClean="0"/>
            <a:t>上海为</a:t>
          </a:r>
          <a:r>
            <a:rPr lang="en-US" altLang="zh-CN" dirty="0" smtClean="0"/>
            <a:t>7</a:t>
          </a:r>
          <a:r>
            <a:rPr lang="zh-CN" altLang="en-US" dirty="0" smtClean="0"/>
            <a:t>度抗震设防，应用较少，通常在</a:t>
          </a:r>
          <a:r>
            <a:rPr lang="en-US" altLang="zh-CN" dirty="0" smtClean="0"/>
            <a:t>8</a:t>
          </a:r>
          <a:r>
            <a:rPr lang="zh-CN" altLang="en-US" dirty="0" smtClean="0"/>
            <a:t>度区，重要建筑物，如医院、电信等地震时不能中断的建筑中。</a:t>
          </a:r>
          <a:endParaRPr lang="zh-CN" altLang="en-US" dirty="0"/>
        </a:p>
      </dgm:t>
    </dgm:pt>
    <dgm:pt modelId="{D8CDE780-E031-4579-898F-2EE796FFC889}" type="parTrans" cxnId="{299B46CF-C1D5-46C6-BF28-D144CD55B4A0}">
      <dgm:prSet/>
      <dgm:spPr/>
      <dgm:t>
        <a:bodyPr/>
        <a:lstStyle/>
        <a:p>
          <a:endParaRPr lang="zh-CN" altLang="en-US"/>
        </a:p>
      </dgm:t>
    </dgm:pt>
    <dgm:pt modelId="{F220B937-4D2E-4034-828B-A785B518A15F}" type="sibTrans" cxnId="{299B46CF-C1D5-46C6-BF28-D144CD55B4A0}">
      <dgm:prSet/>
      <dgm:spPr/>
      <dgm:t>
        <a:bodyPr/>
        <a:lstStyle/>
        <a:p>
          <a:endParaRPr lang="zh-CN" altLang="en-US"/>
        </a:p>
      </dgm:t>
    </dgm:pt>
    <dgm:pt modelId="{8B4D2592-CEBD-44EC-8DA1-1CC6DEBBA83F}">
      <dgm:prSet phldrT="[文本]" phldr="1"/>
      <dgm:spPr/>
      <dgm:t>
        <a:bodyPr/>
        <a:lstStyle/>
        <a:p>
          <a:endParaRPr lang="zh-CN" altLang="en-US"/>
        </a:p>
      </dgm:t>
    </dgm:pt>
    <dgm:pt modelId="{32DBD552-2AB7-454F-B633-36BBA131066A}" type="parTrans" cxnId="{D54AF5A2-1346-4CDE-9934-2186C2C503EA}">
      <dgm:prSet/>
      <dgm:spPr/>
      <dgm:t>
        <a:bodyPr/>
        <a:lstStyle/>
        <a:p>
          <a:endParaRPr lang="zh-CN" altLang="en-US"/>
        </a:p>
      </dgm:t>
    </dgm:pt>
    <dgm:pt modelId="{86DAEE79-E5DC-4F82-80AE-5629F37BA283}" type="sibTrans" cxnId="{D54AF5A2-1346-4CDE-9934-2186C2C503EA}">
      <dgm:prSet/>
      <dgm:spPr/>
      <dgm:t>
        <a:bodyPr/>
        <a:lstStyle/>
        <a:p>
          <a:endParaRPr lang="zh-CN" altLang="en-US"/>
        </a:p>
      </dgm:t>
    </dgm:pt>
    <dgm:pt modelId="{D425BA7D-6F8F-4B9D-9FCB-371EA5E843C3}" type="pres">
      <dgm:prSet presAssocID="{913BA629-430D-4F0B-A28A-B69D6300F0E6}" presName="linear" presStyleCnt="0">
        <dgm:presLayoutVars>
          <dgm:animLvl val="lvl"/>
          <dgm:resizeHandles val="exact"/>
        </dgm:presLayoutVars>
      </dgm:prSet>
      <dgm:spPr/>
      <dgm:t>
        <a:bodyPr/>
        <a:lstStyle/>
        <a:p>
          <a:endParaRPr lang="zh-CN" altLang="en-US"/>
        </a:p>
      </dgm:t>
    </dgm:pt>
    <dgm:pt modelId="{424A09A8-E9C0-4674-B8DC-9A400ECA0DA7}" type="pres">
      <dgm:prSet presAssocID="{A3BEC926-D1EA-4E23-92DF-22DF39C1E768}" presName="parentText" presStyleLbl="node1" presStyleIdx="0" presStyleCnt="2">
        <dgm:presLayoutVars>
          <dgm:chMax val="0"/>
          <dgm:bulletEnabled val="1"/>
        </dgm:presLayoutVars>
      </dgm:prSet>
      <dgm:spPr/>
      <dgm:t>
        <a:bodyPr/>
        <a:lstStyle/>
        <a:p>
          <a:endParaRPr lang="zh-CN" altLang="en-US"/>
        </a:p>
      </dgm:t>
    </dgm:pt>
    <dgm:pt modelId="{2A8D1ABD-43C3-484F-AE57-A0AE4F69ED6E}" type="pres">
      <dgm:prSet presAssocID="{A3BEC926-D1EA-4E23-92DF-22DF39C1E768}" presName="childText" presStyleLbl="revTx" presStyleIdx="0" presStyleCnt="2">
        <dgm:presLayoutVars>
          <dgm:bulletEnabled val="1"/>
        </dgm:presLayoutVars>
      </dgm:prSet>
      <dgm:spPr/>
      <dgm:t>
        <a:bodyPr/>
        <a:lstStyle/>
        <a:p>
          <a:endParaRPr lang="zh-CN" altLang="en-US"/>
        </a:p>
      </dgm:t>
    </dgm:pt>
    <dgm:pt modelId="{EC8468D9-ED53-42C4-B8EF-D0339CE8915F}" type="pres">
      <dgm:prSet presAssocID="{799BF5F4-36B1-4E77-A1B3-B4A46A9FAF73}" presName="parentText" presStyleLbl="node1" presStyleIdx="1" presStyleCnt="2">
        <dgm:presLayoutVars>
          <dgm:chMax val="0"/>
          <dgm:bulletEnabled val="1"/>
        </dgm:presLayoutVars>
      </dgm:prSet>
      <dgm:spPr/>
      <dgm:t>
        <a:bodyPr/>
        <a:lstStyle/>
        <a:p>
          <a:endParaRPr lang="zh-CN" altLang="en-US"/>
        </a:p>
      </dgm:t>
    </dgm:pt>
    <dgm:pt modelId="{CF7889C9-0613-4550-85D4-07BF998D5C88}" type="pres">
      <dgm:prSet presAssocID="{799BF5F4-36B1-4E77-A1B3-B4A46A9FAF73}" presName="childText" presStyleLbl="revTx" presStyleIdx="1" presStyleCnt="2">
        <dgm:presLayoutVars>
          <dgm:bulletEnabled val="1"/>
        </dgm:presLayoutVars>
      </dgm:prSet>
      <dgm:spPr/>
      <dgm:t>
        <a:bodyPr/>
        <a:lstStyle/>
        <a:p>
          <a:endParaRPr lang="zh-CN" altLang="en-US"/>
        </a:p>
      </dgm:t>
    </dgm:pt>
  </dgm:ptLst>
  <dgm:cxnLst>
    <dgm:cxn modelId="{D54AF5A2-1346-4CDE-9934-2186C2C503EA}" srcId="{799BF5F4-36B1-4E77-A1B3-B4A46A9FAF73}" destId="{8B4D2592-CEBD-44EC-8DA1-1CC6DEBBA83F}" srcOrd="0" destOrd="0" parTransId="{32DBD552-2AB7-454F-B633-36BBA131066A}" sibTransId="{86DAEE79-E5DC-4F82-80AE-5629F37BA283}"/>
    <dgm:cxn modelId="{80073A1A-67EB-431A-B337-7E1BD3CE50FE}" type="presOf" srcId="{913BA629-430D-4F0B-A28A-B69D6300F0E6}" destId="{D425BA7D-6F8F-4B9D-9FCB-371EA5E843C3}" srcOrd="0" destOrd="0" presId="urn:microsoft.com/office/officeart/2005/8/layout/vList2"/>
    <dgm:cxn modelId="{FC3381A5-DAC0-4FF9-9455-899B9519ECC4}" srcId="{913BA629-430D-4F0B-A28A-B69D6300F0E6}" destId="{A3BEC926-D1EA-4E23-92DF-22DF39C1E768}" srcOrd="0" destOrd="0" parTransId="{CF822ED0-4421-49AD-A0B9-D51F5A2BC007}" sibTransId="{407F3DC2-8943-4FE7-9CAB-96B293202E78}"/>
    <dgm:cxn modelId="{757649C4-B370-411D-B073-53D8233EE875}" type="presOf" srcId="{799BF5F4-36B1-4E77-A1B3-B4A46A9FAF73}" destId="{EC8468D9-ED53-42C4-B8EF-D0339CE8915F}" srcOrd="0" destOrd="0" presId="urn:microsoft.com/office/officeart/2005/8/layout/vList2"/>
    <dgm:cxn modelId="{2465FAAF-8BC6-4427-B397-789B868CC537}" srcId="{A3BEC926-D1EA-4E23-92DF-22DF39C1E768}" destId="{D1DD4641-0C47-4328-A428-2DE74801CCD1}" srcOrd="0" destOrd="0" parTransId="{1DC6284E-4CCC-4645-B24A-9EA7A46A806E}" sibTransId="{33628D3F-A631-4D30-B3A6-8FE706BC0080}"/>
    <dgm:cxn modelId="{17B7AED2-AC2D-437E-8F87-29EE0AD3DC0A}" type="presOf" srcId="{A3BEC926-D1EA-4E23-92DF-22DF39C1E768}" destId="{424A09A8-E9C0-4674-B8DC-9A400ECA0DA7}" srcOrd="0" destOrd="0" presId="urn:microsoft.com/office/officeart/2005/8/layout/vList2"/>
    <dgm:cxn modelId="{5D89B90F-A965-492C-A587-F443C4B08DD2}" type="presOf" srcId="{D1DD4641-0C47-4328-A428-2DE74801CCD1}" destId="{2A8D1ABD-43C3-484F-AE57-A0AE4F69ED6E}" srcOrd="0" destOrd="0" presId="urn:microsoft.com/office/officeart/2005/8/layout/vList2"/>
    <dgm:cxn modelId="{07520216-D8E7-471C-9103-45223B5B9789}" type="presOf" srcId="{8B4D2592-CEBD-44EC-8DA1-1CC6DEBBA83F}" destId="{CF7889C9-0613-4550-85D4-07BF998D5C88}" srcOrd="0" destOrd="0" presId="urn:microsoft.com/office/officeart/2005/8/layout/vList2"/>
    <dgm:cxn modelId="{299B46CF-C1D5-46C6-BF28-D144CD55B4A0}" srcId="{913BA629-430D-4F0B-A28A-B69D6300F0E6}" destId="{799BF5F4-36B1-4E77-A1B3-B4A46A9FAF73}" srcOrd="1" destOrd="0" parTransId="{D8CDE780-E031-4579-898F-2EE796FFC889}" sibTransId="{F220B937-4D2E-4034-828B-A785B518A15F}"/>
    <dgm:cxn modelId="{9F6C1A8B-836A-42CE-B202-6EC0A822C3B5}" type="presParOf" srcId="{D425BA7D-6F8F-4B9D-9FCB-371EA5E843C3}" destId="{424A09A8-E9C0-4674-B8DC-9A400ECA0DA7}" srcOrd="0" destOrd="0" presId="urn:microsoft.com/office/officeart/2005/8/layout/vList2"/>
    <dgm:cxn modelId="{BAFBA73E-2856-4630-989C-31D0B6F531DD}" type="presParOf" srcId="{D425BA7D-6F8F-4B9D-9FCB-371EA5E843C3}" destId="{2A8D1ABD-43C3-484F-AE57-A0AE4F69ED6E}" srcOrd="1" destOrd="0" presId="urn:microsoft.com/office/officeart/2005/8/layout/vList2"/>
    <dgm:cxn modelId="{0F7AF895-E9FE-4B22-AB79-B9C3AF760F7F}" type="presParOf" srcId="{D425BA7D-6F8F-4B9D-9FCB-371EA5E843C3}" destId="{EC8468D9-ED53-42C4-B8EF-D0339CE8915F}" srcOrd="2" destOrd="0" presId="urn:microsoft.com/office/officeart/2005/8/layout/vList2"/>
    <dgm:cxn modelId="{B93F76B5-9D72-479A-BC99-31D947369875}" type="presParOf" srcId="{D425BA7D-6F8F-4B9D-9FCB-371EA5E843C3}" destId="{CF7889C9-0613-4550-85D4-07BF998D5C88}"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3BA629-430D-4F0B-A28A-B69D6300F0E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A3BEC926-D1EA-4E23-92DF-22DF39C1E768}">
      <dgm:prSet phldrT="[文本]"/>
      <dgm:spPr/>
      <dgm:t>
        <a:bodyPr/>
        <a:lstStyle/>
        <a:p>
          <a:r>
            <a:rPr lang="zh-CN" altLang="en-US" dirty="0" smtClean="0"/>
            <a:t>承重墙体的定义</a:t>
          </a:r>
          <a:endParaRPr lang="zh-CN" altLang="en-US" dirty="0"/>
        </a:p>
      </dgm:t>
    </dgm:pt>
    <dgm:pt modelId="{CF822ED0-4421-49AD-A0B9-D51F5A2BC007}" type="parTrans" cxnId="{FC3381A5-DAC0-4FF9-9455-899B9519ECC4}">
      <dgm:prSet/>
      <dgm:spPr/>
      <dgm:t>
        <a:bodyPr/>
        <a:lstStyle/>
        <a:p>
          <a:endParaRPr lang="zh-CN" altLang="en-US"/>
        </a:p>
      </dgm:t>
    </dgm:pt>
    <dgm:pt modelId="{407F3DC2-8943-4FE7-9CAB-96B293202E78}" type="sibTrans" cxnId="{FC3381A5-DAC0-4FF9-9455-899B9519ECC4}">
      <dgm:prSet/>
      <dgm:spPr/>
      <dgm:t>
        <a:bodyPr/>
        <a:lstStyle/>
        <a:p>
          <a:endParaRPr lang="zh-CN" altLang="en-US"/>
        </a:p>
      </dgm:t>
    </dgm:pt>
    <dgm:pt modelId="{D1DD4641-0C47-4328-A428-2DE74801CCD1}">
      <dgm:prSet phldrT="[文本]"/>
      <dgm:spPr/>
      <dgm:t>
        <a:bodyPr/>
        <a:lstStyle/>
        <a:p>
          <a:r>
            <a:rPr lang="zh-CN" altLang="en-US" dirty="0" smtClean="0"/>
            <a:t>承重墙体，指在房屋中直接承受上部楼板传过来的荷载的墙体 。</a:t>
          </a:r>
          <a:endParaRPr lang="zh-CN" altLang="en-US" dirty="0"/>
        </a:p>
      </dgm:t>
    </dgm:pt>
    <dgm:pt modelId="{1DC6284E-4CCC-4645-B24A-9EA7A46A806E}" type="parTrans" cxnId="{2465FAAF-8BC6-4427-B397-789B868CC537}">
      <dgm:prSet/>
      <dgm:spPr/>
      <dgm:t>
        <a:bodyPr/>
        <a:lstStyle/>
        <a:p>
          <a:endParaRPr lang="zh-CN" altLang="en-US"/>
        </a:p>
      </dgm:t>
    </dgm:pt>
    <dgm:pt modelId="{33628D3F-A631-4D30-B3A6-8FE706BC0080}" type="sibTrans" cxnId="{2465FAAF-8BC6-4427-B397-789B868CC537}">
      <dgm:prSet/>
      <dgm:spPr/>
      <dgm:t>
        <a:bodyPr/>
        <a:lstStyle/>
        <a:p>
          <a:endParaRPr lang="zh-CN" altLang="en-US"/>
        </a:p>
      </dgm:t>
    </dgm:pt>
    <dgm:pt modelId="{50C64993-CE1F-409E-8AB1-32616C008F78}">
      <dgm:prSet phldrT="[文本]"/>
      <dgm:spPr/>
      <dgm:t>
        <a:bodyPr/>
        <a:lstStyle/>
        <a:p>
          <a:r>
            <a:rPr lang="zh-CN" altLang="en-US" dirty="0" smtClean="0"/>
            <a:t>通常包括混凝土剪力墙中的混凝土墙体、砖混和砖木结构的整砖厚（</a:t>
          </a:r>
          <a:r>
            <a:rPr lang="en-US" altLang="zh-CN" dirty="0" smtClean="0"/>
            <a:t>190~240mm</a:t>
          </a:r>
          <a:r>
            <a:rPr lang="zh-CN" altLang="en-US" dirty="0" smtClean="0"/>
            <a:t>厚）墙体。</a:t>
          </a:r>
          <a:endParaRPr lang="zh-CN" altLang="en-US" dirty="0"/>
        </a:p>
      </dgm:t>
    </dgm:pt>
    <dgm:pt modelId="{ACB11347-E136-4D17-842C-BDD329856E94}" type="parTrans" cxnId="{307EAF2B-D087-4736-AAAD-69DE4132FBDF}">
      <dgm:prSet/>
      <dgm:spPr/>
      <dgm:t>
        <a:bodyPr/>
        <a:lstStyle/>
        <a:p>
          <a:endParaRPr lang="zh-CN" altLang="en-US"/>
        </a:p>
      </dgm:t>
    </dgm:pt>
    <dgm:pt modelId="{FED0E12B-E4CA-4F79-979C-35E608A5A411}" type="sibTrans" cxnId="{307EAF2B-D087-4736-AAAD-69DE4132FBDF}">
      <dgm:prSet/>
      <dgm:spPr/>
      <dgm:t>
        <a:bodyPr/>
        <a:lstStyle/>
        <a:p>
          <a:endParaRPr lang="zh-CN" altLang="en-US"/>
        </a:p>
      </dgm:t>
    </dgm:pt>
    <dgm:pt modelId="{574965A5-B01A-4DFA-A728-F974BD979528}">
      <dgm:prSet phldrT="[文本]"/>
      <dgm:spPr/>
      <dgm:t>
        <a:bodyPr/>
        <a:lstStyle/>
        <a:p>
          <a:r>
            <a:rPr lang="zh-CN" altLang="en-US" dirty="0" smtClean="0"/>
            <a:t>不包括：混凝土剪力墙中的填充砌体、混凝土框架结构中的填充砌体。（此类结构均为先浇筑混凝土结构，最后再填充砌块墙）</a:t>
          </a:r>
          <a:endParaRPr lang="zh-CN" altLang="en-US" dirty="0"/>
        </a:p>
      </dgm:t>
    </dgm:pt>
    <dgm:pt modelId="{F60B1537-EB42-47AA-ADB5-3F85373CFECF}" type="parTrans" cxnId="{FD0CE526-D845-47E8-835D-517461F7591B}">
      <dgm:prSet/>
      <dgm:spPr/>
      <dgm:t>
        <a:bodyPr/>
        <a:lstStyle/>
        <a:p>
          <a:endParaRPr lang="zh-CN" altLang="en-US"/>
        </a:p>
      </dgm:t>
    </dgm:pt>
    <dgm:pt modelId="{A18C300A-5EBE-41AE-85FB-682730037B31}" type="sibTrans" cxnId="{FD0CE526-D845-47E8-835D-517461F7591B}">
      <dgm:prSet/>
      <dgm:spPr/>
      <dgm:t>
        <a:bodyPr/>
        <a:lstStyle/>
        <a:p>
          <a:endParaRPr lang="zh-CN" altLang="en-US"/>
        </a:p>
      </dgm:t>
    </dgm:pt>
    <dgm:pt modelId="{122CA488-CA18-460B-8C80-0F705AF0F591}">
      <dgm:prSet phldrT="[文本]"/>
      <dgm:spPr/>
      <dgm:t>
        <a:bodyPr/>
        <a:lstStyle/>
        <a:p>
          <a:r>
            <a:rPr lang="zh-CN" altLang="en-US" dirty="0" smtClean="0"/>
            <a:t>不包括：砖混结构中的</a:t>
          </a:r>
          <a:r>
            <a:rPr lang="en-US" altLang="zh-CN" dirty="0" smtClean="0"/>
            <a:t>120</a:t>
          </a:r>
          <a:r>
            <a:rPr lang="zh-CN" altLang="en-US" dirty="0" smtClean="0"/>
            <a:t>厚的隔墙。</a:t>
          </a:r>
          <a:endParaRPr lang="zh-CN" altLang="en-US" dirty="0"/>
        </a:p>
      </dgm:t>
    </dgm:pt>
    <dgm:pt modelId="{5CC33DA3-032A-4BC5-9089-649B0BDEDA7E}" type="parTrans" cxnId="{343F06B7-A4D1-4423-9D60-0DD15319A81D}">
      <dgm:prSet/>
      <dgm:spPr/>
      <dgm:t>
        <a:bodyPr/>
        <a:lstStyle/>
        <a:p>
          <a:endParaRPr lang="zh-CN" altLang="en-US"/>
        </a:p>
      </dgm:t>
    </dgm:pt>
    <dgm:pt modelId="{50FE262A-63A1-4E92-A7E0-395AB648EE93}" type="sibTrans" cxnId="{343F06B7-A4D1-4423-9D60-0DD15319A81D}">
      <dgm:prSet/>
      <dgm:spPr/>
      <dgm:t>
        <a:bodyPr/>
        <a:lstStyle/>
        <a:p>
          <a:endParaRPr lang="zh-CN" altLang="en-US"/>
        </a:p>
      </dgm:t>
    </dgm:pt>
    <dgm:pt modelId="{D425BA7D-6F8F-4B9D-9FCB-371EA5E843C3}" type="pres">
      <dgm:prSet presAssocID="{913BA629-430D-4F0B-A28A-B69D6300F0E6}" presName="linear" presStyleCnt="0">
        <dgm:presLayoutVars>
          <dgm:animLvl val="lvl"/>
          <dgm:resizeHandles val="exact"/>
        </dgm:presLayoutVars>
      </dgm:prSet>
      <dgm:spPr/>
      <dgm:t>
        <a:bodyPr/>
        <a:lstStyle/>
        <a:p>
          <a:endParaRPr lang="zh-CN" altLang="en-US"/>
        </a:p>
      </dgm:t>
    </dgm:pt>
    <dgm:pt modelId="{424A09A8-E9C0-4674-B8DC-9A400ECA0DA7}" type="pres">
      <dgm:prSet presAssocID="{A3BEC926-D1EA-4E23-92DF-22DF39C1E768}" presName="parentText" presStyleLbl="node1" presStyleIdx="0" presStyleCnt="1">
        <dgm:presLayoutVars>
          <dgm:chMax val="0"/>
          <dgm:bulletEnabled val="1"/>
        </dgm:presLayoutVars>
      </dgm:prSet>
      <dgm:spPr/>
      <dgm:t>
        <a:bodyPr/>
        <a:lstStyle/>
        <a:p>
          <a:endParaRPr lang="zh-CN" altLang="en-US"/>
        </a:p>
      </dgm:t>
    </dgm:pt>
    <dgm:pt modelId="{2A8D1ABD-43C3-484F-AE57-A0AE4F69ED6E}" type="pres">
      <dgm:prSet presAssocID="{A3BEC926-D1EA-4E23-92DF-22DF39C1E768}" presName="childText" presStyleLbl="revTx" presStyleIdx="0" presStyleCnt="1">
        <dgm:presLayoutVars>
          <dgm:bulletEnabled val="1"/>
        </dgm:presLayoutVars>
      </dgm:prSet>
      <dgm:spPr/>
      <dgm:t>
        <a:bodyPr/>
        <a:lstStyle/>
        <a:p>
          <a:endParaRPr lang="zh-CN" altLang="en-US"/>
        </a:p>
      </dgm:t>
    </dgm:pt>
  </dgm:ptLst>
  <dgm:cxnLst>
    <dgm:cxn modelId="{307EAF2B-D087-4736-AAAD-69DE4132FBDF}" srcId="{A3BEC926-D1EA-4E23-92DF-22DF39C1E768}" destId="{50C64993-CE1F-409E-8AB1-32616C008F78}" srcOrd="1" destOrd="0" parTransId="{ACB11347-E136-4D17-842C-BDD329856E94}" sibTransId="{FED0E12B-E4CA-4F79-979C-35E608A5A411}"/>
    <dgm:cxn modelId="{FC3381A5-DAC0-4FF9-9455-899B9519ECC4}" srcId="{913BA629-430D-4F0B-A28A-B69D6300F0E6}" destId="{A3BEC926-D1EA-4E23-92DF-22DF39C1E768}" srcOrd="0" destOrd="0" parTransId="{CF822ED0-4421-49AD-A0B9-D51F5A2BC007}" sibTransId="{407F3DC2-8943-4FE7-9CAB-96B293202E78}"/>
    <dgm:cxn modelId="{A4454C16-FC39-4CD8-BFD6-B17796E94DAF}" type="presOf" srcId="{574965A5-B01A-4DFA-A728-F974BD979528}" destId="{2A8D1ABD-43C3-484F-AE57-A0AE4F69ED6E}" srcOrd="0" destOrd="2" presId="urn:microsoft.com/office/officeart/2005/8/layout/vList2"/>
    <dgm:cxn modelId="{7A521D10-6B1F-409E-9286-9E2B21D2F018}" type="presOf" srcId="{50C64993-CE1F-409E-8AB1-32616C008F78}" destId="{2A8D1ABD-43C3-484F-AE57-A0AE4F69ED6E}" srcOrd="0" destOrd="1" presId="urn:microsoft.com/office/officeart/2005/8/layout/vList2"/>
    <dgm:cxn modelId="{343F06B7-A4D1-4423-9D60-0DD15319A81D}" srcId="{A3BEC926-D1EA-4E23-92DF-22DF39C1E768}" destId="{122CA488-CA18-460B-8C80-0F705AF0F591}" srcOrd="3" destOrd="0" parTransId="{5CC33DA3-032A-4BC5-9089-649B0BDEDA7E}" sibTransId="{50FE262A-63A1-4E92-A7E0-395AB648EE93}"/>
    <dgm:cxn modelId="{3C41F7FC-5FAB-4CD8-A448-A01CAD616C4C}" type="presOf" srcId="{913BA629-430D-4F0B-A28A-B69D6300F0E6}" destId="{D425BA7D-6F8F-4B9D-9FCB-371EA5E843C3}" srcOrd="0" destOrd="0" presId="urn:microsoft.com/office/officeart/2005/8/layout/vList2"/>
    <dgm:cxn modelId="{D6F61447-966C-409F-ADAC-EAC2428C12D2}" type="presOf" srcId="{A3BEC926-D1EA-4E23-92DF-22DF39C1E768}" destId="{424A09A8-E9C0-4674-B8DC-9A400ECA0DA7}" srcOrd="0" destOrd="0" presId="urn:microsoft.com/office/officeart/2005/8/layout/vList2"/>
    <dgm:cxn modelId="{FD0CE526-D845-47E8-835D-517461F7591B}" srcId="{A3BEC926-D1EA-4E23-92DF-22DF39C1E768}" destId="{574965A5-B01A-4DFA-A728-F974BD979528}" srcOrd="2" destOrd="0" parTransId="{F60B1537-EB42-47AA-ADB5-3F85373CFECF}" sibTransId="{A18C300A-5EBE-41AE-85FB-682730037B31}"/>
    <dgm:cxn modelId="{8A54132B-1007-412D-AB9A-03769AD6F195}" type="presOf" srcId="{D1DD4641-0C47-4328-A428-2DE74801CCD1}" destId="{2A8D1ABD-43C3-484F-AE57-A0AE4F69ED6E}" srcOrd="0" destOrd="0" presId="urn:microsoft.com/office/officeart/2005/8/layout/vList2"/>
    <dgm:cxn modelId="{2465FAAF-8BC6-4427-B397-789B868CC537}" srcId="{A3BEC926-D1EA-4E23-92DF-22DF39C1E768}" destId="{D1DD4641-0C47-4328-A428-2DE74801CCD1}" srcOrd="0" destOrd="0" parTransId="{1DC6284E-4CCC-4645-B24A-9EA7A46A806E}" sibTransId="{33628D3F-A631-4D30-B3A6-8FE706BC0080}"/>
    <dgm:cxn modelId="{7A374045-A71B-4250-8F4C-7A7266771BBE}" type="presOf" srcId="{122CA488-CA18-460B-8C80-0F705AF0F591}" destId="{2A8D1ABD-43C3-484F-AE57-A0AE4F69ED6E}" srcOrd="0" destOrd="3" presId="urn:microsoft.com/office/officeart/2005/8/layout/vList2"/>
    <dgm:cxn modelId="{5B7C6486-83F8-4910-AED9-D29640CAC335}" type="presParOf" srcId="{D425BA7D-6F8F-4B9D-9FCB-371EA5E843C3}" destId="{424A09A8-E9C0-4674-B8DC-9A400ECA0DA7}" srcOrd="0" destOrd="0" presId="urn:microsoft.com/office/officeart/2005/8/layout/vList2"/>
    <dgm:cxn modelId="{1A2B7C6C-19AF-46F9-98BB-51EA25949D6B}" type="presParOf" srcId="{D425BA7D-6F8F-4B9D-9FCB-371EA5E843C3}" destId="{2A8D1ABD-43C3-484F-AE57-A0AE4F69ED6E}"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3BA629-430D-4F0B-A28A-B69D6300F0E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A3BEC926-D1EA-4E23-92DF-22DF39C1E768}">
      <dgm:prSet phldrT="[文本]"/>
      <dgm:spPr/>
      <dgm:t>
        <a:bodyPr/>
        <a:lstStyle/>
        <a:p>
          <a:r>
            <a:rPr lang="zh-CN" altLang="en-US" dirty="0" smtClean="0"/>
            <a:t>受力裂缝</a:t>
          </a:r>
          <a:endParaRPr lang="zh-CN" altLang="en-US" dirty="0"/>
        </a:p>
      </dgm:t>
    </dgm:pt>
    <dgm:pt modelId="{CF822ED0-4421-49AD-A0B9-D51F5A2BC007}" type="parTrans" cxnId="{FC3381A5-DAC0-4FF9-9455-899B9519ECC4}">
      <dgm:prSet/>
      <dgm:spPr/>
      <dgm:t>
        <a:bodyPr/>
        <a:lstStyle/>
        <a:p>
          <a:endParaRPr lang="zh-CN" altLang="en-US"/>
        </a:p>
      </dgm:t>
    </dgm:pt>
    <dgm:pt modelId="{407F3DC2-8943-4FE7-9CAB-96B293202E78}" type="sibTrans" cxnId="{FC3381A5-DAC0-4FF9-9455-899B9519ECC4}">
      <dgm:prSet/>
      <dgm:spPr/>
      <dgm:t>
        <a:bodyPr/>
        <a:lstStyle/>
        <a:p>
          <a:endParaRPr lang="zh-CN" altLang="en-US"/>
        </a:p>
      </dgm:t>
    </dgm:pt>
    <dgm:pt modelId="{D1DD4641-0C47-4328-A428-2DE74801CCD1}">
      <dgm:prSet phldrT="[文本]"/>
      <dgm:spPr/>
      <dgm:t>
        <a:bodyPr/>
        <a:lstStyle/>
        <a:p>
          <a:r>
            <a:rPr lang="zh-CN" altLang="en-US" dirty="0" smtClean="0"/>
            <a:t>受力裂缝，指结构性裂缝，即主要承重结构上产生的裂缝。</a:t>
          </a:r>
          <a:endParaRPr lang="zh-CN" altLang="en-US" dirty="0"/>
        </a:p>
      </dgm:t>
    </dgm:pt>
    <dgm:pt modelId="{1DC6284E-4CCC-4645-B24A-9EA7A46A806E}" type="parTrans" cxnId="{2465FAAF-8BC6-4427-B397-789B868CC537}">
      <dgm:prSet/>
      <dgm:spPr/>
      <dgm:t>
        <a:bodyPr/>
        <a:lstStyle/>
        <a:p>
          <a:endParaRPr lang="zh-CN" altLang="en-US"/>
        </a:p>
      </dgm:t>
    </dgm:pt>
    <dgm:pt modelId="{33628D3F-A631-4D30-B3A6-8FE706BC0080}" type="sibTrans" cxnId="{2465FAAF-8BC6-4427-B397-789B868CC537}">
      <dgm:prSet/>
      <dgm:spPr/>
      <dgm:t>
        <a:bodyPr/>
        <a:lstStyle/>
        <a:p>
          <a:endParaRPr lang="zh-CN" altLang="en-US"/>
        </a:p>
      </dgm:t>
    </dgm:pt>
    <dgm:pt modelId="{9C8043B8-431A-464B-AE18-10FD7A365966}">
      <dgm:prSet phldrT="[文本]"/>
      <dgm:spPr/>
      <dgm:t>
        <a:bodyPr/>
        <a:lstStyle/>
        <a:p>
          <a:r>
            <a:rPr lang="zh-CN" altLang="en-US" dirty="0" smtClean="0"/>
            <a:t>不包括：粉刷层、抹灰层裂缝；预制板的板缝等。</a:t>
          </a:r>
          <a:endParaRPr lang="zh-CN" altLang="en-US" dirty="0"/>
        </a:p>
      </dgm:t>
    </dgm:pt>
    <dgm:pt modelId="{9346717B-2734-4C1D-9CC4-DC4B9CE1AF5C}" type="parTrans" cxnId="{85B45760-B092-4A5E-A839-C6AB8F890AFA}">
      <dgm:prSet/>
      <dgm:spPr/>
      <dgm:t>
        <a:bodyPr/>
        <a:lstStyle/>
        <a:p>
          <a:endParaRPr lang="zh-CN" altLang="en-US"/>
        </a:p>
      </dgm:t>
    </dgm:pt>
    <dgm:pt modelId="{51E9E58A-2AD3-49B2-A72A-B2DB43A1682A}" type="sibTrans" cxnId="{85B45760-B092-4A5E-A839-C6AB8F890AFA}">
      <dgm:prSet/>
      <dgm:spPr/>
      <dgm:t>
        <a:bodyPr/>
        <a:lstStyle/>
        <a:p>
          <a:endParaRPr lang="zh-CN" altLang="en-US"/>
        </a:p>
      </dgm:t>
    </dgm:pt>
    <dgm:pt modelId="{D425BA7D-6F8F-4B9D-9FCB-371EA5E843C3}" type="pres">
      <dgm:prSet presAssocID="{913BA629-430D-4F0B-A28A-B69D6300F0E6}" presName="linear" presStyleCnt="0">
        <dgm:presLayoutVars>
          <dgm:animLvl val="lvl"/>
          <dgm:resizeHandles val="exact"/>
        </dgm:presLayoutVars>
      </dgm:prSet>
      <dgm:spPr/>
      <dgm:t>
        <a:bodyPr/>
        <a:lstStyle/>
        <a:p>
          <a:endParaRPr lang="zh-CN" altLang="en-US"/>
        </a:p>
      </dgm:t>
    </dgm:pt>
    <dgm:pt modelId="{424A09A8-E9C0-4674-B8DC-9A400ECA0DA7}" type="pres">
      <dgm:prSet presAssocID="{A3BEC926-D1EA-4E23-92DF-22DF39C1E768}" presName="parentText" presStyleLbl="node1" presStyleIdx="0" presStyleCnt="1">
        <dgm:presLayoutVars>
          <dgm:chMax val="0"/>
          <dgm:bulletEnabled val="1"/>
        </dgm:presLayoutVars>
      </dgm:prSet>
      <dgm:spPr/>
      <dgm:t>
        <a:bodyPr/>
        <a:lstStyle/>
        <a:p>
          <a:endParaRPr lang="zh-CN" altLang="en-US"/>
        </a:p>
      </dgm:t>
    </dgm:pt>
    <dgm:pt modelId="{2A8D1ABD-43C3-484F-AE57-A0AE4F69ED6E}" type="pres">
      <dgm:prSet presAssocID="{A3BEC926-D1EA-4E23-92DF-22DF39C1E768}" presName="childText" presStyleLbl="revTx" presStyleIdx="0" presStyleCnt="1">
        <dgm:presLayoutVars>
          <dgm:bulletEnabled val="1"/>
        </dgm:presLayoutVars>
      </dgm:prSet>
      <dgm:spPr/>
      <dgm:t>
        <a:bodyPr/>
        <a:lstStyle/>
        <a:p>
          <a:endParaRPr lang="zh-CN" altLang="en-US"/>
        </a:p>
      </dgm:t>
    </dgm:pt>
  </dgm:ptLst>
  <dgm:cxnLst>
    <dgm:cxn modelId="{CB4C62E9-3AE9-4575-9071-5386AF101CFF}" type="presOf" srcId="{D1DD4641-0C47-4328-A428-2DE74801CCD1}" destId="{2A8D1ABD-43C3-484F-AE57-A0AE4F69ED6E}" srcOrd="0" destOrd="0" presId="urn:microsoft.com/office/officeart/2005/8/layout/vList2"/>
    <dgm:cxn modelId="{7BD74601-5CC9-4F50-8B36-FA663233A6F3}" type="presOf" srcId="{913BA629-430D-4F0B-A28A-B69D6300F0E6}" destId="{D425BA7D-6F8F-4B9D-9FCB-371EA5E843C3}" srcOrd="0" destOrd="0" presId="urn:microsoft.com/office/officeart/2005/8/layout/vList2"/>
    <dgm:cxn modelId="{521A2F8A-160D-46E0-BA96-10CAEE9176C0}" type="presOf" srcId="{9C8043B8-431A-464B-AE18-10FD7A365966}" destId="{2A8D1ABD-43C3-484F-AE57-A0AE4F69ED6E}" srcOrd="0" destOrd="1" presId="urn:microsoft.com/office/officeart/2005/8/layout/vList2"/>
    <dgm:cxn modelId="{2465FAAF-8BC6-4427-B397-789B868CC537}" srcId="{A3BEC926-D1EA-4E23-92DF-22DF39C1E768}" destId="{D1DD4641-0C47-4328-A428-2DE74801CCD1}" srcOrd="0" destOrd="0" parTransId="{1DC6284E-4CCC-4645-B24A-9EA7A46A806E}" sibTransId="{33628D3F-A631-4D30-B3A6-8FE706BC0080}"/>
    <dgm:cxn modelId="{FC3381A5-DAC0-4FF9-9455-899B9519ECC4}" srcId="{913BA629-430D-4F0B-A28A-B69D6300F0E6}" destId="{A3BEC926-D1EA-4E23-92DF-22DF39C1E768}" srcOrd="0" destOrd="0" parTransId="{CF822ED0-4421-49AD-A0B9-D51F5A2BC007}" sibTransId="{407F3DC2-8943-4FE7-9CAB-96B293202E78}"/>
    <dgm:cxn modelId="{85B45760-B092-4A5E-A839-C6AB8F890AFA}" srcId="{A3BEC926-D1EA-4E23-92DF-22DF39C1E768}" destId="{9C8043B8-431A-464B-AE18-10FD7A365966}" srcOrd="1" destOrd="0" parTransId="{9346717B-2734-4C1D-9CC4-DC4B9CE1AF5C}" sibTransId="{51E9E58A-2AD3-49B2-A72A-B2DB43A1682A}"/>
    <dgm:cxn modelId="{8C91556F-0CAE-4B31-89B2-CB88A1999F63}" type="presOf" srcId="{A3BEC926-D1EA-4E23-92DF-22DF39C1E768}" destId="{424A09A8-E9C0-4674-B8DC-9A400ECA0DA7}" srcOrd="0" destOrd="0" presId="urn:microsoft.com/office/officeart/2005/8/layout/vList2"/>
    <dgm:cxn modelId="{966A5E2C-8107-4046-8EB6-5236C8B3305F}" type="presParOf" srcId="{D425BA7D-6F8F-4B9D-9FCB-371EA5E843C3}" destId="{424A09A8-E9C0-4674-B8DC-9A400ECA0DA7}" srcOrd="0" destOrd="0" presId="urn:microsoft.com/office/officeart/2005/8/layout/vList2"/>
    <dgm:cxn modelId="{590FDEF2-8039-408F-B924-B4300228D3CD}" type="presParOf" srcId="{D425BA7D-6F8F-4B9D-9FCB-371EA5E843C3}" destId="{2A8D1ABD-43C3-484F-AE57-A0AE4F69ED6E}"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3BA629-430D-4F0B-A28A-B69D6300F0E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A3BEC926-D1EA-4E23-92DF-22DF39C1E768}">
      <dgm:prSet phldrT="[文本]"/>
      <dgm:spPr/>
      <dgm:t>
        <a:bodyPr/>
        <a:lstStyle/>
        <a:p>
          <a:r>
            <a:rPr lang="zh-CN" altLang="en-US" dirty="0" smtClean="0"/>
            <a:t>墙体变形</a:t>
          </a:r>
          <a:endParaRPr lang="zh-CN" altLang="en-US" dirty="0"/>
        </a:p>
      </dgm:t>
    </dgm:pt>
    <dgm:pt modelId="{CF822ED0-4421-49AD-A0B9-D51F5A2BC007}" type="parTrans" cxnId="{FC3381A5-DAC0-4FF9-9455-899B9519ECC4}">
      <dgm:prSet/>
      <dgm:spPr/>
      <dgm:t>
        <a:bodyPr/>
        <a:lstStyle/>
        <a:p>
          <a:endParaRPr lang="zh-CN" altLang="en-US"/>
        </a:p>
      </dgm:t>
    </dgm:pt>
    <dgm:pt modelId="{407F3DC2-8943-4FE7-9CAB-96B293202E78}" type="sibTrans" cxnId="{FC3381A5-DAC0-4FF9-9455-899B9519ECC4}">
      <dgm:prSet/>
      <dgm:spPr/>
      <dgm:t>
        <a:bodyPr/>
        <a:lstStyle/>
        <a:p>
          <a:endParaRPr lang="zh-CN" altLang="en-US"/>
        </a:p>
      </dgm:t>
    </dgm:pt>
    <dgm:pt modelId="{D1DD4641-0C47-4328-A428-2DE74801CCD1}">
      <dgm:prSet phldrT="[文本]"/>
      <dgm:spPr/>
      <dgm:t>
        <a:bodyPr/>
        <a:lstStyle/>
        <a:p>
          <a:r>
            <a:rPr lang="zh-CN" altLang="en-US" dirty="0" smtClean="0"/>
            <a:t>墙体有弓突、倾斜等现象。</a:t>
          </a:r>
          <a:endParaRPr lang="zh-CN" altLang="en-US" dirty="0"/>
        </a:p>
      </dgm:t>
    </dgm:pt>
    <dgm:pt modelId="{1DC6284E-4CCC-4645-B24A-9EA7A46A806E}" type="parTrans" cxnId="{2465FAAF-8BC6-4427-B397-789B868CC537}">
      <dgm:prSet/>
      <dgm:spPr/>
      <dgm:t>
        <a:bodyPr/>
        <a:lstStyle/>
        <a:p>
          <a:endParaRPr lang="zh-CN" altLang="en-US"/>
        </a:p>
      </dgm:t>
    </dgm:pt>
    <dgm:pt modelId="{33628D3F-A631-4D30-B3A6-8FE706BC0080}" type="sibTrans" cxnId="{2465FAAF-8BC6-4427-B397-789B868CC537}">
      <dgm:prSet/>
      <dgm:spPr/>
      <dgm:t>
        <a:bodyPr/>
        <a:lstStyle/>
        <a:p>
          <a:endParaRPr lang="zh-CN" altLang="en-US"/>
        </a:p>
      </dgm:t>
    </dgm:pt>
    <dgm:pt modelId="{D425BA7D-6F8F-4B9D-9FCB-371EA5E843C3}" type="pres">
      <dgm:prSet presAssocID="{913BA629-430D-4F0B-A28A-B69D6300F0E6}" presName="linear" presStyleCnt="0">
        <dgm:presLayoutVars>
          <dgm:animLvl val="lvl"/>
          <dgm:resizeHandles val="exact"/>
        </dgm:presLayoutVars>
      </dgm:prSet>
      <dgm:spPr/>
      <dgm:t>
        <a:bodyPr/>
        <a:lstStyle/>
        <a:p>
          <a:endParaRPr lang="zh-CN" altLang="en-US"/>
        </a:p>
      </dgm:t>
    </dgm:pt>
    <dgm:pt modelId="{424A09A8-E9C0-4674-B8DC-9A400ECA0DA7}" type="pres">
      <dgm:prSet presAssocID="{A3BEC926-D1EA-4E23-92DF-22DF39C1E768}" presName="parentText" presStyleLbl="node1" presStyleIdx="0" presStyleCnt="1">
        <dgm:presLayoutVars>
          <dgm:chMax val="0"/>
          <dgm:bulletEnabled val="1"/>
        </dgm:presLayoutVars>
      </dgm:prSet>
      <dgm:spPr/>
      <dgm:t>
        <a:bodyPr/>
        <a:lstStyle/>
        <a:p>
          <a:endParaRPr lang="zh-CN" altLang="en-US"/>
        </a:p>
      </dgm:t>
    </dgm:pt>
    <dgm:pt modelId="{2A8D1ABD-43C3-484F-AE57-A0AE4F69ED6E}" type="pres">
      <dgm:prSet presAssocID="{A3BEC926-D1EA-4E23-92DF-22DF39C1E768}" presName="childText" presStyleLbl="revTx" presStyleIdx="0" presStyleCnt="1">
        <dgm:presLayoutVars>
          <dgm:bulletEnabled val="1"/>
        </dgm:presLayoutVars>
      </dgm:prSet>
      <dgm:spPr/>
      <dgm:t>
        <a:bodyPr/>
        <a:lstStyle/>
        <a:p>
          <a:endParaRPr lang="zh-CN" altLang="en-US"/>
        </a:p>
      </dgm:t>
    </dgm:pt>
  </dgm:ptLst>
  <dgm:cxnLst>
    <dgm:cxn modelId="{82A789A5-2D78-4C50-9A9D-AD44A82E4052}" type="presOf" srcId="{D1DD4641-0C47-4328-A428-2DE74801CCD1}" destId="{2A8D1ABD-43C3-484F-AE57-A0AE4F69ED6E}" srcOrd="0" destOrd="0" presId="urn:microsoft.com/office/officeart/2005/8/layout/vList2"/>
    <dgm:cxn modelId="{364E06D9-B779-4501-AEAD-FCB2F3B7A889}" type="presOf" srcId="{913BA629-430D-4F0B-A28A-B69D6300F0E6}" destId="{D425BA7D-6F8F-4B9D-9FCB-371EA5E843C3}" srcOrd="0" destOrd="0" presId="urn:microsoft.com/office/officeart/2005/8/layout/vList2"/>
    <dgm:cxn modelId="{2465FAAF-8BC6-4427-B397-789B868CC537}" srcId="{A3BEC926-D1EA-4E23-92DF-22DF39C1E768}" destId="{D1DD4641-0C47-4328-A428-2DE74801CCD1}" srcOrd="0" destOrd="0" parTransId="{1DC6284E-4CCC-4645-B24A-9EA7A46A806E}" sibTransId="{33628D3F-A631-4D30-B3A6-8FE706BC0080}"/>
    <dgm:cxn modelId="{0621AE8D-1BDC-4B7D-BDCF-9CF11990A1DD}" type="presOf" srcId="{A3BEC926-D1EA-4E23-92DF-22DF39C1E768}" destId="{424A09A8-E9C0-4674-B8DC-9A400ECA0DA7}" srcOrd="0" destOrd="0" presId="urn:microsoft.com/office/officeart/2005/8/layout/vList2"/>
    <dgm:cxn modelId="{FC3381A5-DAC0-4FF9-9455-899B9519ECC4}" srcId="{913BA629-430D-4F0B-A28A-B69D6300F0E6}" destId="{A3BEC926-D1EA-4E23-92DF-22DF39C1E768}" srcOrd="0" destOrd="0" parTransId="{CF822ED0-4421-49AD-A0B9-D51F5A2BC007}" sibTransId="{407F3DC2-8943-4FE7-9CAB-96B293202E78}"/>
    <dgm:cxn modelId="{E98932CE-4D90-45C9-95F4-87C7A2F56FFD}" type="presParOf" srcId="{D425BA7D-6F8F-4B9D-9FCB-371EA5E843C3}" destId="{424A09A8-E9C0-4674-B8DC-9A400ECA0DA7}" srcOrd="0" destOrd="0" presId="urn:microsoft.com/office/officeart/2005/8/layout/vList2"/>
    <dgm:cxn modelId="{435E7242-B05E-440C-824C-0E37F5460174}" type="presParOf" srcId="{D425BA7D-6F8F-4B9D-9FCB-371EA5E843C3}" destId="{2A8D1ABD-43C3-484F-AE57-A0AE4F69ED6E}"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13BA629-430D-4F0B-A28A-B69D6300F0E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D1DD4641-0C47-4328-A428-2DE74801CCD1}">
      <dgm:prSet phldrT="[文本]"/>
      <dgm:spPr/>
      <dgm:t>
        <a:bodyPr/>
        <a:lstStyle/>
        <a:p>
          <a:r>
            <a:rPr lang="zh-CN" altLang="en-US" dirty="0" smtClean="0"/>
            <a:t>梁有下挠、柱有歪闪、梁柱节点破碎松动等现象。</a:t>
          </a:r>
          <a:endParaRPr lang="zh-CN" altLang="en-US" dirty="0"/>
        </a:p>
      </dgm:t>
    </dgm:pt>
    <dgm:pt modelId="{1DC6284E-4CCC-4645-B24A-9EA7A46A806E}" type="parTrans" cxnId="{2465FAAF-8BC6-4427-B397-789B868CC537}">
      <dgm:prSet/>
      <dgm:spPr/>
      <dgm:t>
        <a:bodyPr/>
        <a:lstStyle/>
        <a:p>
          <a:endParaRPr lang="zh-CN" altLang="en-US"/>
        </a:p>
      </dgm:t>
    </dgm:pt>
    <dgm:pt modelId="{33628D3F-A631-4D30-B3A6-8FE706BC0080}" type="sibTrans" cxnId="{2465FAAF-8BC6-4427-B397-789B868CC537}">
      <dgm:prSet/>
      <dgm:spPr/>
      <dgm:t>
        <a:bodyPr/>
        <a:lstStyle/>
        <a:p>
          <a:endParaRPr lang="zh-CN" altLang="en-US"/>
        </a:p>
      </dgm:t>
    </dgm:pt>
    <dgm:pt modelId="{A3BEC926-D1EA-4E23-92DF-22DF39C1E768}">
      <dgm:prSet phldrT="[文本]"/>
      <dgm:spPr/>
      <dgm:t>
        <a:bodyPr/>
        <a:lstStyle/>
        <a:p>
          <a:r>
            <a:rPr lang="zh-CN" altLang="en-US" dirty="0" smtClean="0"/>
            <a:t>梁、柱变形</a:t>
          </a:r>
          <a:endParaRPr lang="zh-CN" altLang="en-US" dirty="0"/>
        </a:p>
      </dgm:t>
    </dgm:pt>
    <dgm:pt modelId="{407F3DC2-8943-4FE7-9CAB-96B293202E78}" type="sibTrans" cxnId="{FC3381A5-DAC0-4FF9-9455-899B9519ECC4}">
      <dgm:prSet/>
      <dgm:spPr/>
      <dgm:t>
        <a:bodyPr/>
        <a:lstStyle/>
        <a:p>
          <a:endParaRPr lang="zh-CN" altLang="en-US"/>
        </a:p>
      </dgm:t>
    </dgm:pt>
    <dgm:pt modelId="{CF822ED0-4421-49AD-A0B9-D51F5A2BC007}" type="parTrans" cxnId="{FC3381A5-DAC0-4FF9-9455-899B9519ECC4}">
      <dgm:prSet/>
      <dgm:spPr/>
      <dgm:t>
        <a:bodyPr/>
        <a:lstStyle/>
        <a:p>
          <a:endParaRPr lang="zh-CN" altLang="en-US"/>
        </a:p>
      </dgm:t>
    </dgm:pt>
    <dgm:pt modelId="{D425BA7D-6F8F-4B9D-9FCB-371EA5E843C3}" type="pres">
      <dgm:prSet presAssocID="{913BA629-430D-4F0B-A28A-B69D6300F0E6}" presName="linear" presStyleCnt="0">
        <dgm:presLayoutVars>
          <dgm:animLvl val="lvl"/>
          <dgm:resizeHandles val="exact"/>
        </dgm:presLayoutVars>
      </dgm:prSet>
      <dgm:spPr/>
      <dgm:t>
        <a:bodyPr/>
        <a:lstStyle/>
        <a:p>
          <a:endParaRPr lang="zh-CN" altLang="en-US"/>
        </a:p>
      </dgm:t>
    </dgm:pt>
    <dgm:pt modelId="{424A09A8-E9C0-4674-B8DC-9A400ECA0DA7}" type="pres">
      <dgm:prSet presAssocID="{A3BEC926-D1EA-4E23-92DF-22DF39C1E768}" presName="parentText" presStyleLbl="node1" presStyleIdx="0" presStyleCnt="1" custLinFactNeighborX="-781" custLinFactNeighborY="-755">
        <dgm:presLayoutVars>
          <dgm:chMax val="0"/>
          <dgm:bulletEnabled val="1"/>
        </dgm:presLayoutVars>
      </dgm:prSet>
      <dgm:spPr/>
      <dgm:t>
        <a:bodyPr/>
        <a:lstStyle/>
        <a:p>
          <a:endParaRPr lang="zh-CN" altLang="en-US"/>
        </a:p>
      </dgm:t>
    </dgm:pt>
    <dgm:pt modelId="{2A8D1ABD-43C3-484F-AE57-A0AE4F69ED6E}" type="pres">
      <dgm:prSet presAssocID="{A3BEC926-D1EA-4E23-92DF-22DF39C1E768}" presName="childText" presStyleLbl="revTx" presStyleIdx="0" presStyleCnt="1">
        <dgm:presLayoutVars>
          <dgm:bulletEnabled val="1"/>
        </dgm:presLayoutVars>
      </dgm:prSet>
      <dgm:spPr/>
      <dgm:t>
        <a:bodyPr/>
        <a:lstStyle/>
        <a:p>
          <a:endParaRPr lang="zh-CN" altLang="en-US"/>
        </a:p>
      </dgm:t>
    </dgm:pt>
  </dgm:ptLst>
  <dgm:cxnLst>
    <dgm:cxn modelId="{124B0D9B-208A-4AF4-A7CD-35DEA8ACE0FA}" type="presOf" srcId="{913BA629-430D-4F0B-A28A-B69D6300F0E6}" destId="{D425BA7D-6F8F-4B9D-9FCB-371EA5E843C3}" srcOrd="0" destOrd="0" presId="urn:microsoft.com/office/officeart/2005/8/layout/vList2"/>
    <dgm:cxn modelId="{B334258C-FA3F-47BB-A374-DB85ED171C6D}" type="presOf" srcId="{A3BEC926-D1EA-4E23-92DF-22DF39C1E768}" destId="{424A09A8-E9C0-4674-B8DC-9A400ECA0DA7}" srcOrd="0" destOrd="0" presId="urn:microsoft.com/office/officeart/2005/8/layout/vList2"/>
    <dgm:cxn modelId="{6A64CE64-59EB-407B-81AA-F3552368401F}" type="presOf" srcId="{D1DD4641-0C47-4328-A428-2DE74801CCD1}" destId="{2A8D1ABD-43C3-484F-AE57-A0AE4F69ED6E}" srcOrd="0" destOrd="0" presId="urn:microsoft.com/office/officeart/2005/8/layout/vList2"/>
    <dgm:cxn modelId="{2465FAAF-8BC6-4427-B397-789B868CC537}" srcId="{A3BEC926-D1EA-4E23-92DF-22DF39C1E768}" destId="{D1DD4641-0C47-4328-A428-2DE74801CCD1}" srcOrd="0" destOrd="0" parTransId="{1DC6284E-4CCC-4645-B24A-9EA7A46A806E}" sibTransId="{33628D3F-A631-4D30-B3A6-8FE706BC0080}"/>
    <dgm:cxn modelId="{FC3381A5-DAC0-4FF9-9455-899B9519ECC4}" srcId="{913BA629-430D-4F0B-A28A-B69D6300F0E6}" destId="{A3BEC926-D1EA-4E23-92DF-22DF39C1E768}" srcOrd="0" destOrd="0" parTransId="{CF822ED0-4421-49AD-A0B9-D51F5A2BC007}" sibTransId="{407F3DC2-8943-4FE7-9CAB-96B293202E78}"/>
    <dgm:cxn modelId="{49CFEC58-8456-456B-B06F-754520AE15C5}" type="presParOf" srcId="{D425BA7D-6F8F-4B9D-9FCB-371EA5E843C3}" destId="{424A09A8-E9C0-4674-B8DC-9A400ECA0DA7}" srcOrd="0" destOrd="0" presId="urn:microsoft.com/office/officeart/2005/8/layout/vList2"/>
    <dgm:cxn modelId="{85111110-A056-4BB9-845C-EB1FDF276533}" type="presParOf" srcId="{D425BA7D-6F8F-4B9D-9FCB-371EA5E843C3}" destId="{2A8D1ABD-43C3-484F-AE57-A0AE4F69ED6E}" srcOrd="1"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13BA629-430D-4F0B-A28A-B69D6300F0E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D1DD4641-0C47-4328-A428-2DE74801CCD1}">
      <dgm:prSet phldrT="[文本]"/>
      <dgm:spPr/>
      <dgm:t>
        <a:bodyPr/>
        <a:lstStyle/>
        <a:p>
          <a:r>
            <a:rPr lang="zh-CN" altLang="en-US" dirty="0" smtClean="0"/>
            <a:t>主要指楼板、屋面板的下挠等现象。</a:t>
          </a:r>
          <a:endParaRPr lang="zh-CN" altLang="en-US" dirty="0"/>
        </a:p>
      </dgm:t>
    </dgm:pt>
    <dgm:pt modelId="{1DC6284E-4CCC-4645-B24A-9EA7A46A806E}" type="parTrans" cxnId="{2465FAAF-8BC6-4427-B397-789B868CC537}">
      <dgm:prSet/>
      <dgm:spPr/>
      <dgm:t>
        <a:bodyPr/>
        <a:lstStyle/>
        <a:p>
          <a:endParaRPr lang="zh-CN" altLang="en-US"/>
        </a:p>
      </dgm:t>
    </dgm:pt>
    <dgm:pt modelId="{33628D3F-A631-4D30-B3A6-8FE706BC0080}" type="sibTrans" cxnId="{2465FAAF-8BC6-4427-B397-789B868CC537}">
      <dgm:prSet/>
      <dgm:spPr/>
      <dgm:t>
        <a:bodyPr/>
        <a:lstStyle/>
        <a:p>
          <a:endParaRPr lang="zh-CN" altLang="en-US"/>
        </a:p>
      </dgm:t>
    </dgm:pt>
    <dgm:pt modelId="{A3BEC926-D1EA-4E23-92DF-22DF39C1E768}">
      <dgm:prSet phldrT="[文本]"/>
      <dgm:spPr/>
      <dgm:t>
        <a:bodyPr/>
        <a:lstStyle/>
        <a:p>
          <a:r>
            <a:rPr lang="zh-CN" altLang="en-US" dirty="0" smtClean="0"/>
            <a:t>楼板、屋面板变形</a:t>
          </a:r>
          <a:endParaRPr lang="zh-CN" altLang="en-US" dirty="0"/>
        </a:p>
      </dgm:t>
    </dgm:pt>
    <dgm:pt modelId="{407F3DC2-8943-4FE7-9CAB-96B293202E78}" type="sibTrans" cxnId="{FC3381A5-DAC0-4FF9-9455-899B9519ECC4}">
      <dgm:prSet/>
      <dgm:spPr/>
      <dgm:t>
        <a:bodyPr/>
        <a:lstStyle/>
        <a:p>
          <a:endParaRPr lang="zh-CN" altLang="en-US"/>
        </a:p>
      </dgm:t>
    </dgm:pt>
    <dgm:pt modelId="{CF822ED0-4421-49AD-A0B9-D51F5A2BC007}" type="parTrans" cxnId="{FC3381A5-DAC0-4FF9-9455-899B9519ECC4}">
      <dgm:prSet/>
      <dgm:spPr/>
      <dgm:t>
        <a:bodyPr/>
        <a:lstStyle/>
        <a:p>
          <a:endParaRPr lang="zh-CN" altLang="en-US"/>
        </a:p>
      </dgm:t>
    </dgm:pt>
    <dgm:pt modelId="{D425BA7D-6F8F-4B9D-9FCB-371EA5E843C3}" type="pres">
      <dgm:prSet presAssocID="{913BA629-430D-4F0B-A28A-B69D6300F0E6}" presName="linear" presStyleCnt="0">
        <dgm:presLayoutVars>
          <dgm:animLvl val="lvl"/>
          <dgm:resizeHandles val="exact"/>
        </dgm:presLayoutVars>
      </dgm:prSet>
      <dgm:spPr/>
      <dgm:t>
        <a:bodyPr/>
        <a:lstStyle/>
        <a:p>
          <a:endParaRPr lang="zh-CN" altLang="en-US"/>
        </a:p>
      </dgm:t>
    </dgm:pt>
    <dgm:pt modelId="{424A09A8-E9C0-4674-B8DC-9A400ECA0DA7}" type="pres">
      <dgm:prSet presAssocID="{A3BEC926-D1EA-4E23-92DF-22DF39C1E768}" presName="parentText" presStyleLbl="node1" presStyleIdx="0" presStyleCnt="1" custLinFactNeighborX="-781" custLinFactNeighborY="-60050">
        <dgm:presLayoutVars>
          <dgm:chMax val="0"/>
          <dgm:bulletEnabled val="1"/>
        </dgm:presLayoutVars>
      </dgm:prSet>
      <dgm:spPr/>
      <dgm:t>
        <a:bodyPr/>
        <a:lstStyle/>
        <a:p>
          <a:endParaRPr lang="zh-CN" altLang="en-US"/>
        </a:p>
      </dgm:t>
    </dgm:pt>
    <dgm:pt modelId="{2A8D1ABD-43C3-484F-AE57-A0AE4F69ED6E}" type="pres">
      <dgm:prSet presAssocID="{A3BEC926-D1EA-4E23-92DF-22DF39C1E768}" presName="childText" presStyleLbl="revTx" presStyleIdx="0" presStyleCnt="1">
        <dgm:presLayoutVars>
          <dgm:bulletEnabled val="1"/>
        </dgm:presLayoutVars>
      </dgm:prSet>
      <dgm:spPr/>
      <dgm:t>
        <a:bodyPr/>
        <a:lstStyle/>
        <a:p>
          <a:endParaRPr lang="zh-CN" altLang="en-US"/>
        </a:p>
      </dgm:t>
    </dgm:pt>
  </dgm:ptLst>
  <dgm:cxnLst>
    <dgm:cxn modelId="{A0E6B98A-DB00-423E-8415-7A86DC372032}" type="presOf" srcId="{A3BEC926-D1EA-4E23-92DF-22DF39C1E768}" destId="{424A09A8-E9C0-4674-B8DC-9A400ECA0DA7}" srcOrd="0" destOrd="0" presId="urn:microsoft.com/office/officeart/2005/8/layout/vList2"/>
    <dgm:cxn modelId="{47F5DF75-2E5E-487C-A3A9-4FFE21571ACB}" type="presOf" srcId="{913BA629-430D-4F0B-A28A-B69D6300F0E6}" destId="{D425BA7D-6F8F-4B9D-9FCB-371EA5E843C3}" srcOrd="0" destOrd="0" presId="urn:microsoft.com/office/officeart/2005/8/layout/vList2"/>
    <dgm:cxn modelId="{F425DB45-4497-4406-9095-FD0A04D8663F}" type="presOf" srcId="{D1DD4641-0C47-4328-A428-2DE74801CCD1}" destId="{2A8D1ABD-43C3-484F-AE57-A0AE4F69ED6E}" srcOrd="0" destOrd="0" presId="urn:microsoft.com/office/officeart/2005/8/layout/vList2"/>
    <dgm:cxn modelId="{2465FAAF-8BC6-4427-B397-789B868CC537}" srcId="{A3BEC926-D1EA-4E23-92DF-22DF39C1E768}" destId="{D1DD4641-0C47-4328-A428-2DE74801CCD1}" srcOrd="0" destOrd="0" parTransId="{1DC6284E-4CCC-4645-B24A-9EA7A46A806E}" sibTransId="{33628D3F-A631-4D30-B3A6-8FE706BC0080}"/>
    <dgm:cxn modelId="{FC3381A5-DAC0-4FF9-9455-899B9519ECC4}" srcId="{913BA629-430D-4F0B-A28A-B69D6300F0E6}" destId="{A3BEC926-D1EA-4E23-92DF-22DF39C1E768}" srcOrd="0" destOrd="0" parTransId="{CF822ED0-4421-49AD-A0B9-D51F5A2BC007}" sibTransId="{407F3DC2-8943-4FE7-9CAB-96B293202E78}"/>
    <dgm:cxn modelId="{6820F875-8261-410E-AC8A-F3915B3094DA}" type="presParOf" srcId="{D425BA7D-6F8F-4B9D-9FCB-371EA5E843C3}" destId="{424A09A8-E9C0-4674-B8DC-9A400ECA0DA7}" srcOrd="0" destOrd="0" presId="urn:microsoft.com/office/officeart/2005/8/layout/vList2"/>
    <dgm:cxn modelId="{E6A8A64C-7E6B-49AE-820D-DE343B1C6C2F}" type="presParOf" srcId="{D425BA7D-6F8F-4B9D-9FCB-371EA5E843C3}" destId="{2A8D1ABD-43C3-484F-AE57-A0AE4F69ED6E}" srcOrd="1" destOrd="0" presId="urn:microsoft.com/office/officeart/2005/8/layout/vList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880307" cy="48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364" tIns="44682" rIns="89364" bIns="44682" numCol="1" anchor="t" anchorCtr="0" compatLnSpc="1"/>
          <a:lstStyle>
            <a:lvl1pPr>
              <a:defRPr sz="1200"/>
            </a:lvl1pPr>
          </a:lstStyle>
          <a:p>
            <a:endParaRPr lang="en-US" altLang="zh-CN" dirty="0"/>
          </a:p>
        </p:txBody>
      </p:sp>
      <p:sp>
        <p:nvSpPr>
          <p:cNvPr id="67587" name="Rectangle 3"/>
          <p:cNvSpPr>
            <a:spLocks noGrp="1" noChangeArrowheads="1"/>
          </p:cNvSpPr>
          <p:nvPr>
            <p:ph type="dt" sz="quarter" idx="1"/>
          </p:nvPr>
        </p:nvSpPr>
        <p:spPr bwMode="auto">
          <a:xfrm>
            <a:off x="3765018" y="0"/>
            <a:ext cx="2880307" cy="48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364" tIns="44682" rIns="89364" bIns="44682" numCol="1" anchor="t" anchorCtr="0" compatLnSpc="1"/>
          <a:lstStyle>
            <a:lvl1pPr algn="r">
              <a:defRPr sz="1200"/>
            </a:lvl1pPr>
          </a:lstStyle>
          <a:p>
            <a:endParaRPr lang="en-US" altLang="zh-CN" dirty="0"/>
          </a:p>
        </p:txBody>
      </p:sp>
      <p:sp>
        <p:nvSpPr>
          <p:cNvPr id="67588" name="Rectangle 4"/>
          <p:cNvSpPr>
            <a:spLocks noGrp="1" noChangeArrowheads="1"/>
          </p:cNvSpPr>
          <p:nvPr>
            <p:ph type="ftr" sz="quarter" idx="2"/>
          </p:nvPr>
        </p:nvSpPr>
        <p:spPr bwMode="auto">
          <a:xfrm>
            <a:off x="0" y="9286846"/>
            <a:ext cx="2880307" cy="48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364" tIns="44682" rIns="89364" bIns="44682" numCol="1" anchor="b" anchorCtr="0" compatLnSpc="1"/>
          <a:lstStyle>
            <a:lvl1pPr>
              <a:defRPr sz="1200"/>
            </a:lvl1pPr>
          </a:lstStyle>
          <a:p>
            <a:endParaRPr lang="en-US" altLang="zh-CN" dirty="0"/>
          </a:p>
        </p:txBody>
      </p:sp>
      <p:sp>
        <p:nvSpPr>
          <p:cNvPr id="67589" name="Rectangle 5"/>
          <p:cNvSpPr>
            <a:spLocks noGrp="1" noChangeArrowheads="1"/>
          </p:cNvSpPr>
          <p:nvPr>
            <p:ph type="sldNum" sz="quarter" idx="3"/>
          </p:nvPr>
        </p:nvSpPr>
        <p:spPr bwMode="auto">
          <a:xfrm>
            <a:off x="3765018" y="9286846"/>
            <a:ext cx="2880307" cy="48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364" tIns="44682" rIns="89364" bIns="44682" numCol="1" anchor="b" anchorCtr="0" compatLnSpc="1"/>
          <a:lstStyle>
            <a:lvl1pPr algn="r">
              <a:defRPr sz="1200"/>
            </a:lvl1pPr>
          </a:lstStyle>
          <a:p>
            <a:fld id="{3D90CF44-9897-421A-A750-8A85E7006E71}" type="slidenum">
              <a:rPr lang="en-US" altLang="zh-CN"/>
              <a:pPr/>
              <a:t>‹#›</a:t>
            </a:fld>
            <a:endParaRPr lang="en-US" altLang="zh-CN" dirty="0"/>
          </a:p>
        </p:txBody>
      </p:sp>
    </p:spTree>
    <p:extLst>
      <p:ext uri="{BB962C8B-B14F-4D97-AF65-F5344CB8AC3E}">
        <p14:creationId xmlns:p14="http://schemas.microsoft.com/office/powerpoint/2010/main" val="2157845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0307" cy="488871"/>
          </a:xfrm>
          <a:prstGeom prst="rect">
            <a:avLst/>
          </a:prstGeom>
        </p:spPr>
        <p:txBody>
          <a:bodyPr vert="horz" lIns="89364" tIns="44682" rIns="89364" bIns="44682" rtlCol="0"/>
          <a:lstStyle>
            <a:lvl1pPr algn="l">
              <a:defRPr sz="1200"/>
            </a:lvl1pPr>
          </a:lstStyle>
          <a:p>
            <a:endParaRPr lang="zh-CN" altLang="en-US"/>
          </a:p>
        </p:txBody>
      </p:sp>
      <p:sp>
        <p:nvSpPr>
          <p:cNvPr id="3" name="日期占位符 2"/>
          <p:cNvSpPr>
            <a:spLocks noGrp="1"/>
          </p:cNvSpPr>
          <p:nvPr>
            <p:ph type="dt" idx="1"/>
          </p:nvPr>
        </p:nvSpPr>
        <p:spPr>
          <a:xfrm>
            <a:off x="3765018" y="0"/>
            <a:ext cx="2880307" cy="488871"/>
          </a:xfrm>
          <a:prstGeom prst="rect">
            <a:avLst/>
          </a:prstGeom>
        </p:spPr>
        <p:txBody>
          <a:bodyPr vert="horz" lIns="89364" tIns="44682" rIns="89364" bIns="44682" rtlCol="0"/>
          <a:lstStyle>
            <a:lvl1pPr algn="r">
              <a:defRPr sz="1200"/>
            </a:lvl1pPr>
          </a:lstStyle>
          <a:p>
            <a:fld id="{CCBB92E1-1BB8-465A-9CF9-9B3D2860318F}" type="datetimeFigureOut">
              <a:rPr lang="zh-CN" altLang="en-US" smtClean="0"/>
              <a:pPr/>
              <a:t>2021/5/12</a:t>
            </a:fld>
            <a:endParaRPr lang="zh-CN" altLang="en-US"/>
          </a:p>
        </p:txBody>
      </p:sp>
      <p:sp>
        <p:nvSpPr>
          <p:cNvPr id="4" name="幻灯片图像占位符 3"/>
          <p:cNvSpPr>
            <a:spLocks noGrp="1" noRot="1" noChangeAspect="1"/>
          </p:cNvSpPr>
          <p:nvPr>
            <p:ph type="sldImg" idx="2"/>
          </p:nvPr>
        </p:nvSpPr>
        <p:spPr>
          <a:xfrm>
            <a:off x="65088" y="733425"/>
            <a:ext cx="6516687" cy="3667125"/>
          </a:xfrm>
          <a:prstGeom prst="rect">
            <a:avLst/>
          </a:prstGeom>
          <a:noFill/>
          <a:ln w="12700">
            <a:solidFill>
              <a:prstClr val="black"/>
            </a:solidFill>
          </a:ln>
        </p:spPr>
        <p:txBody>
          <a:bodyPr vert="horz" lIns="89364" tIns="44682" rIns="89364" bIns="44682" rtlCol="0" anchor="ctr"/>
          <a:lstStyle/>
          <a:p>
            <a:endParaRPr lang="zh-CN" altLang="en-US"/>
          </a:p>
        </p:txBody>
      </p:sp>
      <p:sp>
        <p:nvSpPr>
          <p:cNvPr id="5" name="备注占位符 4"/>
          <p:cNvSpPr>
            <a:spLocks noGrp="1"/>
          </p:cNvSpPr>
          <p:nvPr>
            <p:ph type="body" sz="quarter" idx="3"/>
          </p:nvPr>
        </p:nvSpPr>
        <p:spPr>
          <a:xfrm>
            <a:off x="664687" y="4644272"/>
            <a:ext cx="5317490" cy="4399836"/>
          </a:xfrm>
          <a:prstGeom prst="rect">
            <a:avLst/>
          </a:prstGeom>
        </p:spPr>
        <p:txBody>
          <a:bodyPr vert="horz" lIns="89364" tIns="44682" rIns="89364" bIns="44682"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286846"/>
            <a:ext cx="2880307" cy="488871"/>
          </a:xfrm>
          <a:prstGeom prst="rect">
            <a:avLst/>
          </a:prstGeom>
        </p:spPr>
        <p:txBody>
          <a:bodyPr vert="horz" lIns="89364" tIns="44682" rIns="89364" bIns="44682"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765018" y="9286846"/>
            <a:ext cx="2880307" cy="488871"/>
          </a:xfrm>
          <a:prstGeom prst="rect">
            <a:avLst/>
          </a:prstGeom>
        </p:spPr>
        <p:txBody>
          <a:bodyPr vert="horz" lIns="89364" tIns="44682" rIns="89364" bIns="44682" rtlCol="0" anchor="b"/>
          <a:lstStyle>
            <a:lvl1pPr algn="r">
              <a:defRPr sz="1200"/>
            </a:lvl1pPr>
          </a:lstStyle>
          <a:p>
            <a:fld id="{CA378D36-86B8-4B5B-A3D5-372CC76CC325}" type="slidenum">
              <a:rPr lang="zh-CN" altLang="en-US" smtClean="0"/>
              <a:pPr/>
              <a:t>‹#›</a:t>
            </a:fld>
            <a:endParaRPr lang="zh-CN" altLang="en-US"/>
          </a:p>
        </p:txBody>
      </p:sp>
    </p:spTree>
    <p:extLst>
      <p:ext uri="{BB962C8B-B14F-4D97-AF65-F5344CB8AC3E}">
        <p14:creationId xmlns:p14="http://schemas.microsoft.com/office/powerpoint/2010/main" val="3568370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1</a:t>
            </a:fld>
            <a:endParaRPr lang="zh-CN" altLang="en-US"/>
          </a:p>
        </p:txBody>
      </p:sp>
    </p:spTree>
    <p:extLst>
      <p:ext uri="{BB962C8B-B14F-4D97-AF65-F5344CB8AC3E}">
        <p14:creationId xmlns:p14="http://schemas.microsoft.com/office/powerpoint/2010/main" val="380785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外观看比较漂亮，但内部均为违规搭建，梁柱节点不连续、每层的钢梁均搁在柱上；节点连接不规范；次梁截面非常小。局部危险。</a:t>
            </a: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54</a:t>
            </a:fld>
            <a:endParaRPr lang="zh-CN" altLang="en-US"/>
          </a:p>
        </p:txBody>
      </p:sp>
    </p:spTree>
    <p:extLst>
      <p:ext uri="{BB962C8B-B14F-4D97-AF65-F5344CB8AC3E}">
        <p14:creationId xmlns:p14="http://schemas.microsoft.com/office/powerpoint/2010/main" val="3363647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55</a:t>
            </a:fld>
            <a:endParaRPr lang="zh-CN" altLang="en-US"/>
          </a:p>
        </p:txBody>
      </p:sp>
    </p:spTree>
    <p:extLst>
      <p:ext uri="{BB962C8B-B14F-4D97-AF65-F5344CB8AC3E}">
        <p14:creationId xmlns:p14="http://schemas.microsoft.com/office/powerpoint/2010/main" val="843983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56</a:t>
            </a:fld>
            <a:endParaRPr lang="zh-CN" altLang="en-US"/>
          </a:p>
        </p:txBody>
      </p:sp>
    </p:spTree>
    <p:extLst>
      <p:ext uri="{BB962C8B-B14F-4D97-AF65-F5344CB8AC3E}">
        <p14:creationId xmlns:p14="http://schemas.microsoft.com/office/powerpoint/2010/main" val="2064243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57</a:t>
            </a:fld>
            <a:endParaRPr lang="zh-CN" altLang="en-US"/>
          </a:p>
        </p:txBody>
      </p:sp>
    </p:spTree>
    <p:extLst>
      <p:ext uri="{BB962C8B-B14F-4D97-AF65-F5344CB8AC3E}">
        <p14:creationId xmlns:p14="http://schemas.microsoft.com/office/powerpoint/2010/main" val="39793184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58</a:t>
            </a:fld>
            <a:endParaRPr lang="zh-CN" altLang="en-US"/>
          </a:p>
        </p:txBody>
      </p:sp>
    </p:spTree>
    <p:extLst>
      <p:ext uri="{BB962C8B-B14F-4D97-AF65-F5344CB8AC3E}">
        <p14:creationId xmlns:p14="http://schemas.microsoft.com/office/powerpoint/2010/main" val="4243362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59</a:t>
            </a:fld>
            <a:endParaRPr lang="zh-CN" altLang="en-US"/>
          </a:p>
        </p:txBody>
      </p:sp>
    </p:spTree>
    <p:extLst>
      <p:ext uri="{BB962C8B-B14F-4D97-AF65-F5344CB8AC3E}">
        <p14:creationId xmlns:p14="http://schemas.microsoft.com/office/powerpoint/2010/main" val="2776418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93643">
              <a:defRPr/>
            </a:pP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70</a:t>
            </a:fld>
            <a:endParaRPr lang="zh-CN" altLang="en-US"/>
          </a:p>
        </p:txBody>
      </p:sp>
    </p:spTree>
    <p:extLst>
      <p:ext uri="{BB962C8B-B14F-4D97-AF65-F5344CB8AC3E}">
        <p14:creationId xmlns:p14="http://schemas.microsoft.com/office/powerpoint/2010/main" val="1053857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93643">
              <a:defRPr/>
            </a:pP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71</a:t>
            </a:fld>
            <a:endParaRPr lang="zh-CN" altLang="en-US"/>
          </a:p>
        </p:txBody>
      </p:sp>
    </p:spTree>
    <p:extLst>
      <p:ext uri="{BB962C8B-B14F-4D97-AF65-F5344CB8AC3E}">
        <p14:creationId xmlns:p14="http://schemas.microsoft.com/office/powerpoint/2010/main" val="2672982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93643">
              <a:defRPr/>
            </a:pP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44</a:t>
            </a:fld>
            <a:endParaRPr lang="zh-CN" altLang="en-US"/>
          </a:p>
        </p:txBody>
      </p:sp>
    </p:spTree>
    <p:extLst>
      <p:ext uri="{BB962C8B-B14F-4D97-AF65-F5344CB8AC3E}">
        <p14:creationId xmlns:p14="http://schemas.microsoft.com/office/powerpoint/2010/main" val="2523032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93643">
              <a:defRPr/>
            </a:pP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45</a:t>
            </a:fld>
            <a:endParaRPr lang="zh-CN" altLang="en-US"/>
          </a:p>
        </p:txBody>
      </p:sp>
    </p:spTree>
    <p:extLst>
      <p:ext uri="{BB962C8B-B14F-4D97-AF65-F5344CB8AC3E}">
        <p14:creationId xmlns:p14="http://schemas.microsoft.com/office/powerpoint/2010/main" val="2082584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93643">
              <a:defRPr/>
            </a:pP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46</a:t>
            </a:fld>
            <a:endParaRPr lang="zh-CN" altLang="en-US"/>
          </a:p>
        </p:txBody>
      </p:sp>
    </p:spTree>
    <p:extLst>
      <p:ext uri="{BB962C8B-B14F-4D97-AF65-F5344CB8AC3E}">
        <p14:creationId xmlns:p14="http://schemas.microsoft.com/office/powerpoint/2010/main" val="1934884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93643">
              <a:defRPr/>
            </a:pP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47</a:t>
            </a:fld>
            <a:endParaRPr lang="zh-CN" altLang="en-US"/>
          </a:p>
        </p:txBody>
      </p:sp>
    </p:spTree>
    <p:extLst>
      <p:ext uri="{BB962C8B-B14F-4D97-AF65-F5344CB8AC3E}">
        <p14:creationId xmlns:p14="http://schemas.microsoft.com/office/powerpoint/2010/main" val="1856210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93643">
              <a:defRPr/>
            </a:pPr>
            <a:r>
              <a:rPr lang="zh-CN" altLang="en-US" dirty="0"/>
              <a:t>上海中心</a:t>
            </a:r>
            <a:r>
              <a:rPr lang="en-US" altLang="zh-CN" dirty="0"/>
              <a:t>126</a:t>
            </a:r>
            <a:r>
              <a:rPr lang="zh-CN" altLang="en-US" dirty="0"/>
              <a:t>层的阻尼器名叫“上海慧眼”，是我国首个自主研制开发的世界上首个电涡流摆式调谐质量阻尼器，重达</a:t>
            </a:r>
            <a:r>
              <a:rPr lang="en-US" altLang="zh-CN" dirty="0"/>
              <a:t>1000</a:t>
            </a:r>
            <a:r>
              <a:rPr lang="zh-CN" altLang="en-US" dirty="0"/>
              <a:t>吨，也是目前世界上最重的摆式阻尼器质量块</a:t>
            </a:r>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48</a:t>
            </a:fld>
            <a:endParaRPr lang="zh-CN" altLang="en-US"/>
          </a:p>
        </p:txBody>
      </p:sp>
    </p:spTree>
    <p:extLst>
      <p:ext uri="{BB962C8B-B14F-4D97-AF65-F5344CB8AC3E}">
        <p14:creationId xmlns:p14="http://schemas.microsoft.com/office/powerpoint/2010/main" val="2015997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93643">
              <a:defRPr/>
            </a:pPr>
            <a:r>
              <a:rPr lang="zh-CN" altLang="en-US" dirty="0"/>
              <a:t>上海中心</a:t>
            </a:r>
            <a:r>
              <a:rPr lang="en-US" altLang="zh-CN" dirty="0"/>
              <a:t>126</a:t>
            </a:r>
            <a:r>
              <a:rPr lang="zh-CN" altLang="en-US" dirty="0"/>
              <a:t>层的阻尼器名叫“上海慧眼”，是我国首个自主研制开发的世界上首个电涡流摆式调谐质量阻尼器，重达</a:t>
            </a:r>
            <a:r>
              <a:rPr lang="en-US" altLang="zh-CN" dirty="0"/>
              <a:t>1000</a:t>
            </a:r>
            <a:r>
              <a:rPr lang="zh-CN" altLang="en-US"/>
              <a:t>吨，也是目前世界上最重的摆式阻尼器质量块</a:t>
            </a: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49</a:t>
            </a:fld>
            <a:endParaRPr lang="zh-CN" altLang="en-US"/>
          </a:p>
        </p:txBody>
      </p:sp>
    </p:spTree>
    <p:extLst>
      <p:ext uri="{BB962C8B-B14F-4D97-AF65-F5344CB8AC3E}">
        <p14:creationId xmlns:p14="http://schemas.microsoft.com/office/powerpoint/2010/main" val="3688363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93643">
              <a:defRPr/>
            </a:pPr>
            <a:r>
              <a:rPr lang="zh-CN" altLang="en-US" dirty="0"/>
              <a:t>上海中心</a:t>
            </a:r>
            <a:r>
              <a:rPr lang="en-US" altLang="zh-CN" dirty="0"/>
              <a:t>126</a:t>
            </a:r>
            <a:r>
              <a:rPr lang="zh-CN" altLang="en-US" dirty="0"/>
              <a:t>层的阻尼器名叫“上海慧眼”，是我国首个自主研制开发的世界上首个电涡流摆式调谐质量阻尼器，重达</a:t>
            </a:r>
            <a:r>
              <a:rPr lang="en-US" altLang="zh-CN" dirty="0"/>
              <a:t>1000</a:t>
            </a:r>
            <a:r>
              <a:rPr lang="zh-CN" altLang="en-US"/>
              <a:t>吨，也是目前世界上最重的摆式阻尼器质量块</a:t>
            </a: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50</a:t>
            </a:fld>
            <a:endParaRPr lang="zh-CN" altLang="en-US"/>
          </a:p>
        </p:txBody>
      </p:sp>
    </p:spTree>
    <p:extLst>
      <p:ext uri="{BB962C8B-B14F-4D97-AF65-F5344CB8AC3E}">
        <p14:creationId xmlns:p14="http://schemas.microsoft.com/office/powerpoint/2010/main" val="748808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外观看比较漂亮，但内部均为违规搭建，梁柱节点不连续、每层的钢梁均搁在柱上；节点连接不规范；次梁截面非常小。局部危险。</a:t>
            </a:r>
            <a:endParaRPr lang="zh-CN" altLang="en-US" dirty="0"/>
          </a:p>
        </p:txBody>
      </p:sp>
      <p:sp>
        <p:nvSpPr>
          <p:cNvPr id="4" name="灯片编号占位符 3"/>
          <p:cNvSpPr>
            <a:spLocks noGrp="1"/>
          </p:cNvSpPr>
          <p:nvPr>
            <p:ph type="sldNum" sz="quarter" idx="10"/>
          </p:nvPr>
        </p:nvSpPr>
        <p:spPr/>
        <p:txBody>
          <a:bodyPr/>
          <a:lstStyle/>
          <a:p>
            <a:fld id="{CA378D36-86B8-4B5B-A3D5-372CC76CC325}" type="slidenum">
              <a:rPr lang="zh-CN" altLang="en-US" smtClean="0"/>
              <a:pPr/>
              <a:t>53</a:t>
            </a:fld>
            <a:endParaRPr lang="zh-CN" altLang="en-US"/>
          </a:p>
        </p:txBody>
      </p:sp>
    </p:spTree>
    <p:extLst>
      <p:ext uri="{BB962C8B-B14F-4D97-AF65-F5344CB8AC3E}">
        <p14:creationId xmlns:p14="http://schemas.microsoft.com/office/powerpoint/2010/main" val="3881172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9601"/>
            <a:ext cx="10363200" cy="4267200"/>
          </a:xfrm>
        </p:spPr>
        <p:txBody>
          <a:bodyPr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4953000"/>
            <a:ext cx="85344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5/12/2021</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a:t>Footer Text</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5/12/2021</a:t>
            </a:fld>
            <a:endParaRPr lang="en-US"/>
          </a:p>
        </p:txBody>
      </p:sp>
      <p:sp>
        <p:nvSpPr>
          <p:cNvPr id="5" name="Footer Placeholder 4"/>
          <p:cNvSpPr>
            <a:spLocks noGrp="1"/>
          </p:cNvSpPr>
          <p:nvPr>
            <p:ph type="ftr" sz="quarter" idx="11"/>
          </p:nvPr>
        </p:nvSpPr>
        <p:spPr/>
        <p:txBody>
          <a:bodyPr/>
          <a:lstStyle/>
          <a:p>
            <a:r>
              <a:rPr lang="en-US"/>
              <a:t>Footer Text</a:t>
            </a:r>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5/12/2021</a:t>
            </a:fld>
            <a:endParaRPr lang="en-US"/>
          </a:p>
        </p:txBody>
      </p:sp>
      <p:sp>
        <p:nvSpPr>
          <p:cNvPr id="5" name="Footer Placeholder 4"/>
          <p:cNvSpPr>
            <a:spLocks noGrp="1"/>
          </p:cNvSpPr>
          <p:nvPr>
            <p:ph type="ftr" sz="quarter" idx="11"/>
          </p:nvPr>
        </p:nvSpPr>
        <p:spPr/>
        <p:txBody>
          <a:bodyPr/>
          <a:lstStyle/>
          <a:p>
            <a:r>
              <a:rPr lang="en-US"/>
              <a:t>Footer Text</a:t>
            </a:r>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cxnSp>
        <p:nvCxnSpPr>
          <p:cNvPr id="8" name="直接连接符 7"/>
          <p:cNvCxnSpPr/>
          <p:nvPr userDrawn="1"/>
        </p:nvCxnSpPr>
        <p:spPr>
          <a:xfrm>
            <a:off x="-11084" y="6525344"/>
            <a:ext cx="12192000" cy="1"/>
          </a:xfrm>
          <a:prstGeom prst="line">
            <a:avLst/>
          </a:prstGeom>
          <a:ln w="76200">
            <a:solidFill>
              <a:schemeClr val="bg2">
                <a:lumMod val="60000"/>
                <a:lumOff val="40000"/>
              </a:schemeClr>
            </a:solidFill>
          </a:ln>
        </p:spPr>
        <p:style>
          <a:lnRef idx="1">
            <a:schemeClr val="accent3"/>
          </a:lnRef>
          <a:fillRef idx="0">
            <a:schemeClr val="accent3"/>
          </a:fillRef>
          <a:effectRef idx="0">
            <a:schemeClr val="accent3"/>
          </a:effectRef>
          <a:fontRef idx="minor">
            <a:schemeClr val="tx1"/>
          </a:fontRef>
        </p:style>
      </p:cxnSp>
      <p:cxnSp>
        <p:nvCxnSpPr>
          <p:cNvPr id="9" name="直接连接符 8"/>
          <p:cNvCxnSpPr/>
          <p:nvPr userDrawn="1"/>
        </p:nvCxnSpPr>
        <p:spPr>
          <a:xfrm>
            <a:off x="-11084" y="620688"/>
            <a:ext cx="1220743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 name="直接连接符 3">
            <a:extLst>
              <a:ext uri="{FF2B5EF4-FFF2-40B4-BE49-F238E27FC236}">
                <a16:creationId xmlns="" xmlns:a16="http://schemas.microsoft.com/office/drawing/2014/main" id="{5A176689-56F1-4CD4-8C1D-192A69B5FB8A}"/>
              </a:ext>
            </a:extLst>
          </p:cNvPr>
          <p:cNvCxnSpPr/>
          <p:nvPr userDrawn="1"/>
        </p:nvCxnSpPr>
        <p:spPr>
          <a:xfrm>
            <a:off x="-24680" y="6597352"/>
            <a:ext cx="12192000" cy="1"/>
          </a:xfrm>
          <a:prstGeom prst="line">
            <a:avLst/>
          </a:prstGeom>
          <a:ln w="76200">
            <a:solidFill>
              <a:schemeClr val="bg2">
                <a:lumMod val="60000"/>
                <a:lumOff val="40000"/>
              </a:schemeClr>
            </a:solidFill>
          </a:ln>
        </p:spPr>
        <p:style>
          <a:lnRef idx="1">
            <a:schemeClr val="accent3"/>
          </a:lnRef>
          <a:fillRef idx="0">
            <a:schemeClr val="accent3"/>
          </a:fillRef>
          <a:effectRef idx="0">
            <a:schemeClr val="accent3"/>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5524284" y="6583447"/>
            <a:ext cx="6672064" cy="276999"/>
          </a:xfrm>
          <a:prstGeom prst="rect">
            <a:avLst/>
          </a:prstGeom>
          <a:solidFill>
            <a:schemeClr val="bg1"/>
          </a:solidFill>
          <a:ln>
            <a:solidFill>
              <a:schemeClr val="bg1"/>
            </a:solidFill>
          </a:ln>
        </p:spPr>
        <p:txBody>
          <a:bodyPr wrap="square">
            <a:spAutoFit/>
          </a:bodyPr>
          <a:lstStyle/>
          <a:p>
            <a:pPr algn="r"/>
            <a:r>
              <a:rPr lang="zh-CN" altLang="en-US" sz="1200" b="0" i="0" kern="1200" dirty="0">
                <a:solidFill>
                  <a:schemeClr val="tx1"/>
                </a:solidFill>
                <a:effectLst/>
                <a:latin typeface="Arial" panose="020B0604020202020204" pitchFamily="34" charset="0"/>
                <a:ea typeface="宋体" panose="02010600030101010101" pitchFamily="2" charset="-122"/>
                <a:cs typeface="+mn-cs"/>
              </a:rPr>
              <a:t>国家重点研发计划项目综合绩效评价工作规范（试行）</a:t>
            </a:r>
            <a:endParaRPr lang="zh-CN" altLang="en-US" sz="1200" dirty="0">
              <a:latin typeface="微软雅黑" panose="020B0503020204020204" pitchFamily="34" charset="-122"/>
              <a:ea typeface="微软雅黑" panose="020B0503020204020204" pitchFamily="34" charset="-122"/>
            </a:endParaRPr>
          </a:p>
        </p:txBody>
      </p:sp>
      <p:cxnSp>
        <p:nvCxnSpPr>
          <p:cNvPr id="10" name="直接连接符 9"/>
          <p:cNvCxnSpPr/>
          <p:nvPr userDrawn="1"/>
        </p:nvCxnSpPr>
        <p:spPr>
          <a:xfrm>
            <a:off x="-11084" y="6572415"/>
            <a:ext cx="12192000" cy="1"/>
          </a:xfrm>
          <a:prstGeom prst="line">
            <a:avLst/>
          </a:prstGeom>
          <a:ln>
            <a:solidFill>
              <a:schemeClr val="bg2">
                <a:lumMod val="60000"/>
                <a:lumOff val="40000"/>
              </a:schemeClr>
            </a:solidFill>
          </a:ln>
        </p:spPr>
        <p:style>
          <a:lnRef idx="1">
            <a:schemeClr val="accent3"/>
          </a:lnRef>
          <a:fillRef idx="0">
            <a:schemeClr val="accent3"/>
          </a:fillRef>
          <a:effectRef idx="0">
            <a:schemeClr val="accent3"/>
          </a:effectRef>
          <a:fontRef idx="minor">
            <a:schemeClr val="tx1"/>
          </a:fontRef>
        </p:style>
      </p:cxnSp>
      <p:cxnSp>
        <p:nvCxnSpPr>
          <p:cNvPr id="11" name="直接连接符 10"/>
          <p:cNvCxnSpPr/>
          <p:nvPr userDrawn="1"/>
        </p:nvCxnSpPr>
        <p:spPr>
          <a:xfrm>
            <a:off x="-11084" y="620688"/>
            <a:ext cx="12207432" cy="0"/>
          </a:xfrm>
          <a:prstGeom prst="line">
            <a:avLst/>
          </a:prstGeom>
        </p:spPr>
        <p:style>
          <a:lnRef idx="2">
            <a:schemeClr val="accent3"/>
          </a:lnRef>
          <a:fillRef idx="0">
            <a:schemeClr val="accent3"/>
          </a:fillRef>
          <a:effectRef idx="1">
            <a:schemeClr val="accent3"/>
          </a:effectRef>
          <a:fontRef idx="minor">
            <a:schemeClr val="tx1"/>
          </a:fontRef>
        </p:style>
      </p:cxnSp>
      <p:sp>
        <p:nvSpPr>
          <p:cNvPr id="13" name="矩形 12"/>
          <p:cNvSpPr/>
          <p:nvPr userDrawn="1"/>
        </p:nvSpPr>
        <p:spPr>
          <a:xfrm>
            <a:off x="7752184" y="97468"/>
            <a:ext cx="4439816" cy="523220"/>
          </a:xfrm>
          <a:prstGeom prst="rect">
            <a:avLst/>
          </a:prstGeom>
        </p:spPr>
        <p:txBody>
          <a:bodyPr wrap="square">
            <a:spAutoFit/>
          </a:bodyPr>
          <a:lstStyle/>
          <a:p>
            <a:pPr algn="r"/>
            <a:r>
              <a:rPr lang="zh-CN" altLang="en-US" dirty="0">
                <a:solidFill>
                  <a:srgbClr val="002060"/>
                </a:solidFill>
                <a:latin typeface="微软雅黑" panose="020B0503020204020204" pitchFamily="34" charset="-122"/>
                <a:ea typeface="微软雅黑" panose="020B0503020204020204" pitchFamily="34" charset="-122"/>
              </a:rPr>
              <a:t>一、总体要求</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cxnSp>
        <p:nvCxnSpPr>
          <p:cNvPr id="11" name="直接连接符 10"/>
          <p:cNvCxnSpPr/>
          <p:nvPr userDrawn="1"/>
        </p:nvCxnSpPr>
        <p:spPr>
          <a:xfrm>
            <a:off x="-11084" y="6572415"/>
            <a:ext cx="12192000" cy="1"/>
          </a:xfrm>
          <a:prstGeom prst="line">
            <a:avLst/>
          </a:prstGeom>
          <a:ln>
            <a:solidFill>
              <a:schemeClr val="bg2">
                <a:lumMod val="60000"/>
                <a:lumOff val="40000"/>
              </a:schemeClr>
            </a:solidFill>
          </a:ln>
        </p:spPr>
        <p:style>
          <a:lnRef idx="1">
            <a:schemeClr val="accent3"/>
          </a:lnRef>
          <a:fillRef idx="0">
            <a:schemeClr val="accent3"/>
          </a:fillRef>
          <a:effectRef idx="0">
            <a:schemeClr val="accent3"/>
          </a:effectRef>
          <a:fontRef idx="minor">
            <a:schemeClr val="tx1"/>
          </a:fontRef>
        </p:style>
      </p:cxnSp>
      <p:cxnSp>
        <p:nvCxnSpPr>
          <p:cNvPr id="12" name="直接连接符 11"/>
          <p:cNvCxnSpPr/>
          <p:nvPr userDrawn="1"/>
        </p:nvCxnSpPr>
        <p:spPr>
          <a:xfrm>
            <a:off x="-11084" y="620688"/>
            <a:ext cx="12207432" cy="0"/>
          </a:xfrm>
          <a:prstGeom prst="line">
            <a:avLst/>
          </a:prstGeom>
        </p:spPr>
        <p:style>
          <a:lnRef idx="2">
            <a:schemeClr val="accent3"/>
          </a:lnRef>
          <a:fillRef idx="0">
            <a:schemeClr val="accent3"/>
          </a:fillRef>
          <a:effectRef idx="1">
            <a:schemeClr val="accent3"/>
          </a:effectRef>
          <a:fontRef idx="minor">
            <a:schemeClr val="tx1"/>
          </a:fontRef>
        </p:style>
      </p:cxnSp>
      <p:sp>
        <p:nvSpPr>
          <p:cNvPr id="7" name="矩形 6"/>
          <p:cNvSpPr/>
          <p:nvPr userDrawn="1"/>
        </p:nvSpPr>
        <p:spPr>
          <a:xfrm>
            <a:off x="7752184" y="44624"/>
            <a:ext cx="4439816" cy="523220"/>
          </a:xfrm>
          <a:prstGeom prst="rect">
            <a:avLst/>
          </a:prstGeom>
        </p:spPr>
        <p:txBody>
          <a:bodyPr wrap="square">
            <a:spAutoFit/>
          </a:bodyPr>
          <a:lstStyle/>
          <a:p>
            <a:pPr algn="r"/>
            <a:r>
              <a:rPr lang="zh-CN" altLang="en-US" dirty="0">
                <a:solidFill>
                  <a:srgbClr val="002060"/>
                </a:solidFill>
                <a:latin typeface="微软雅黑" panose="020B0503020204020204" pitchFamily="34" charset="-122"/>
                <a:ea typeface="微软雅黑" panose="020B0503020204020204" pitchFamily="34" charset="-122"/>
              </a:rPr>
              <a:t>二、课题绩效评价</a:t>
            </a:r>
            <a:endParaRPr lang="zh-CN" altLang="en-US" dirty="0"/>
          </a:p>
        </p:txBody>
      </p:sp>
      <p:sp>
        <p:nvSpPr>
          <p:cNvPr id="6" name="矩形 5">
            <a:extLst>
              <a:ext uri="{FF2B5EF4-FFF2-40B4-BE49-F238E27FC236}">
                <a16:creationId xmlns="" xmlns:a16="http://schemas.microsoft.com/office/drawing/2014/main" id="{2C37B0FC-186D-49EB-8EE7-73ABBEF1DAC9}"/>
              </a:ext>
            </a:extLst>
          </p:cNvPr>
          <p:cNvSpPr/>
          <p:nvPr userDrawn="1"/>
        </p:nvSpPr>
        <p:spPr>
          <a:xfrm>
            <a:off x="5524284" y="6583447"/>
            <a:ext cx="6672064" cy="276999"/>
          </a:xfrm>
          <a:prstGeom prst="rect">
            <a:avLst/>
          </a:prstGeom>
          <a:solidFill>
            <a:schemeClr val="bg1"/>
          </a:solidFill>
          <a:ln>
            <a:solidFill>
              <a:schemeClr val="bg1"/>
            </a:solidFill>
          </a:ln>
        </p:spPr>
        <p:txBody>
          <a:bodyPr wrap="square">
            <a:spAutoFit/>
          </a:bodyPr>
          <a:lstStyle/>
          <a:p>
            <a:pPr algn="r"/>
            <a:r>
              <a:rPr lang="zh-CN" altLang="en-US" sz="1200" b="0" i="0" kern="1200" dirty="0">
                <a:solidFill>
                  <a:schemeClr val="tx1"/>
                </a:solidFill>
                <a:effectLst/>
                <a:latin typeface="Arial" panose="020B0604020202020204" pitchFamily="34" charset="0"/>
                <a:ea typeface="宋体" panose="02010600030101010101" pitchFamily="2" charset="-122"/>
                <a:cs typeface="+mn-cs"/>
              </a:rPr>
              <a:t>国家重点研发计划项目综合绩效评价工作规范（试行）</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cxnSp>
        <p:nvCxnSpPr>
          <p:cNvPr id="11" name="直接连接符 10"/>
          <p:cNvCxnSpPr/>
          <p:nvPr userDrawn="1"/>
        </p:nvCxnSpPr>
        <p:spPr>
          <a:xfrm>
            <a:off x="-11084" y="6572415"/>
            <a:ext cx="12192000" cy="1"/>
          </a:xfrm>
          <a:prstGeom prst="line">
            <a:avLst/>
          </a:prstGeom>
          <a:ln>
            <a:solidFill>
              <a:schemeClr val="bg2">
                <a:lumMod val="60000"/>
                <a:lumOff val="40000"/>
              </a:schemeClr>
            </a:solidFill>
          </a:ln>
        </p:spPr>
        <p:style>
          <a:lnRef idx="1">
            <a:schemeClr val="accent3"/>
          </a:lnRef>
          <a:fillRef idx="0">
            <a:schemeClr val="accent3"/>
          </a:fillRef>
          <a:effectRef idx="0">
            <a:schemeClr val="accent3"/>
          </a:effectRef>
          <a:fontRef idx="minor">
            <a:schemeClr val="tx1"/>
          </a:fontRef>
        </p:style>
      </p:cxnSp>
      <p:cxnSp>
        <p:nvCxnSpPr>
          <p:cNvPr id="12" name="直接连接符 11"/>
          <p:cNvCxnSpPr/>
          <p:nvPr userDrawn="1"/>
        </p:nvCxnSpPr>
        <p:spPr>
          <a:xfrm>
            <a:off x="-11084" y="620688"/>
            <a:ext cx="12207432" cy="0"/>
          </a:xfrm>
          <a:prstGeom prst="line">
            <a:avLst/>
          </a:prstGeom>
        </p:spPr>
        <p:style>
          <a:lnRef idx="2">
            <a:schemeClr val="accent3"/>
          </a:lnRef>
          <a:fillRef idx="0">
            <a:schemeClr val="accent3"/>
          </a:fillRef>
          <a:effectRef idx="1">
            <a:schemeClr val="accent3"/>
          </a:effectRef>
          <a:fontRef idx="minor">
            <a:schemeClr val="tx1"/>
          </a:fontRef>
        </p:style>
      </p:cxnSp>
      <p:sp>
        <p:nvSpPr>
          <p:cNvPr id="9" name="矩形 8"/>
          <p:cNvSpPr/>
          <p:nvPr userDrawn="1"/>
        </p:nvSpPr>
        <p:spPr>
          <a:xfrm>
            <a:off x="8400795" y="127674"/>
            <a:ext cx="3770556" cy="523220"/>
          </a:xfrm>
          <a:prstGeom prst="rect">
            <a:avLst/>
          </a:prstGeom>
        </p:spPr>
        <p:txBody>
          <a:bodyPr wrap="square">
            <a:spAutoFit/>
          </a:bodyPr>
          <a:lstStyle/>
          <a:p>
            <a:r>
              <a:rPr lang="zh-CN" altLang="en-US" dirty="0">
                <a:solidFill>
                  <a:srgbClr val="002060"/>
                </a:solidFill>
                <a:latin typeface="微软雅黑" panose="020B0503020204020204" pitchFamily="34" charset="-122"/>
                <a:ea typeface="微软雅黑" panose="020B0503020204020204" pitchFamily="34" charset="-122"/>
              </a:rPr>
              <a:t>三、项目综合绩效评价</a:t>
            </a:r>
            <a:endParaRPr lang="zh-CN" altLang="en-US" dirty="0"/>
          </a:p>
        </p:txBody>
      </p:sp>
      <p:sp>
        <p:nvSpPr>
          <p:cNvPr id="6" name="矩形 5">
            <a:extLst>
              <a:ext uri="{FF2B5EF4-FFF2-40B4-BE49-F238E27FC236}">
                <a16:creationId xmlns="" xmlns:a16="http://schemas.microsoft.com/office/drawing/2014/main" id="{9D54E092-1AE3-4305-B39B-A34650DB8819}"/>
              </a:ext>
            </a:extLst>
          </p:cNvPr>
          <p:cNvSpPr/>
          <p:nvPr userDrawn="1"/>
        </p:nvSpPr>
        <p:spPr>
          <a:xfrm>
            <a:off x="5524284" y="6583447"/>
            <a:ext cx="6672064" cy="276999"/>
          </a:xfrm>
          <a:prstGeom prst="rect">
            <a:avLst/>
          </a:prstGeom>
          <a:solidFill>
            <a:schemeClr val="bg1"/>
          </a:solidFill>
          <a:ln>
            <a:solidFill>
              <a:schemeClr val="bg1"/>
            </a:solidFill>
          </a:ln>
        </p:spPr>
        <p:txBody>
          <a:bodyPr wrap="square">
            <a:spAutoFit/>
          </a:bodyPr>
          <a:lstStyle/>
          <a:p>
            <a:pPr algn="r"/>
            <a:r>
              <a:rPr lang="zh-CN" altLang="en-US" sz="1200" b="0" i="0" kern="1200" dirty="0">
                <a:solidFill>
                  <a:schemeClr val="tx1"/>
                </a:solidFill>
                <a:effectLst/>
                <a:latin typeface="Arial" panose="020B0604020202020204" pitchFamily="34" charset="0"/>
                <a:ea typeface="宋体" panose="02010600030101010101" pitchFamily="2" charset="-122"/>
                <a:cs typeface="+mn-cs"/>
              </a:rPr>
              <a:t>国家重点研发计划项目综合绩效评价工作规范（试行）</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cxnSp>
        <p:nvCxnSpPr>
          <p:cNvPr id="12" name="直接连接符 11"/>
          <p:cNvCxnSpPr/>
          <p:nvPr userDrawn="1"/>
        </p:nvCxnSpPr>
        <p:spPr>
          <a:xfrm>
            <a:off x="-11084" y="6572415"/>
            <a:ext cx="12192000" cy="1"/>
          </a:xfrm>
          <a:prstGeom prst="line">
            <a:avLst/>
          </a:prstGeom>
          <a:ln>
            <a:solidFill>
              <a:schemeClr val="bg2">
                <a:lumMod val="60000"/>
                <a:lumOff val="40000"/>
              </a:schemeClr>
            </a:solidFill>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userDrawn="1"/>
        </p:nvCxnSpPr>
        <p:spPr>
          <a:xfrm>
            <a:off x="-11084" y="620688"/>
            <a:ext cx="12207432" cy="0"/>
          </a:xfrm>
          <a:prstGeom prst="line">
            <a:avLst/>
          </a:prstGeom>
        </p:spPr>
        <p:style>
          <a:lnRef idx="2">
            <a:schemeClr val="accent3"/>
          </a:lnRef>
          <a:fillRef idx="0">
            <a:schemeClr val="accent3"/>
          </a:fillRef>
          <a:effectRef idx="1">
            <a:schemeClr val="accent3"/>
          </a:effectRef>
          <a:fontRef idx="minor">
            <a:schemeClr val="tx1"/>
          </a:fontRef>
        </p:style>
      </p:cxnSp>
      <p:sp>
        <p:nvSpPr>
          <p:cNvPr id="8" name="矩形 7">
            <a:extLst>
              <a:ext uri="{FF2B5EF4-FFF2-40B4-BE49-F238E27FC236}">
                <a16:creationId xmlns="" xmlns:a16="http://schemas.microsoft.com/office/drawing/2014/main" id="{F4C5B10F-155F-4B78-B732-65245BF5085E}"/>
              </a:ext>
            </a:extLst>
          </p:cNvPr>
          <p:cNvSpPr/>
          <p:nvPr userDrawn="1"/>
        </p:nvSpPr>
        <p:spPr>
          <a:xfrm>
            <a:off x="5879976" y="127674"/>
            <a:ext cx="6291375" cy="523220"/>
          </a:xfrm>
          <a:prstGeom prst="rect">
            <a:avLst/>
          </a:prstGeom>
        </p:spPr>
        <p:txBody>
          <a:bodyPr wrap="square">
            <a:spAutoFit/>
          </a:bodyPr>
          <a:lstStyle/>
          <a:p>
            <a:r>
              <a:rPr lang="zh-CN" altLang="en-US" dirty="0">
                <a:solidFill>
                  <a:srgbClr val="002060"/>
                </a:solidFill>
                <a:latin typeface="微软雅黑" panose="020B0503020204020204" pitchFamily="34" charset="-122"/>
                <a:ea typeface="微软雅黑" panose="020B0503020204020204" pitchFamily="34" charset="-122"/>
              </a:rPr>
              <a:t>四、综合绩效评价结论下达及其它事宜</a:t>
            </a:r>
            <a:endParaRPr lang="zh-CN" altLang="en-US" dirty="0"/>
          </a:p>
        </p:txBody>
      </p:sp>
      <p:sp>
        <p:nvSpPr>
          <p:cNvPr id="9" name="矩形 8">
            <a:extLst>
              <a:ext uri="{FF2B5EF4-FFF2-40B4-BE49-F238E27FC236}">
                <a16:creationId xmlns="" xmlns:a16="http://schemas.microsoft.com/office/drawing/2014/main" id="{722334D1-73F3-4359-B827-8D4EB2A8F59E}"/>
              </a:ext>
            </a:extLst>
          </p:cNvPr>
          <p:cNvSpPr/>
          <p:nvPr userDrawn="1"/>
        </p:nvSpPr>
        <p:spPr>
          <a:xfrm>
            <a:off x="5524284" y="6583447"/>
            <a:ext cx="6672064" cy="276999"/>
          </a:xfrm>
          <a:prstGeom prst="rect">
            <a:avLst/>
          </a:prstGeom>
          <a:solidFill>
            <a:schemeClr val="bg1"/>
          </a:solidFill>
          <a:ln>
            <a:solidFill>
              <a:schemeClr val="bg1"/>
            </a:solidFill>
          </a:ln>
        </p:spPr>
        <p:txBody>
          <a:bodyPr wrap="square">
            <a:spAutoFit/>
          </a:bodyPr>
          <a:lstStyle/>
          <a:p>
            <a:pPr algn="r"/>
            <a:r>
              <a:rPr lang="zh-CN" altLang="en-US" sz="1200" b="0" i="0" kern="1200" dirty="0">
                <a:solidFill>
                  <a:schemeClr val="tx1"/>
                </a:solidFill>
                <a:effectLst/>
                <a:latin typeface="Arial" panose="020B0604020202020204" pitchFamily="34" charset="0"/>
                <a:ea typeface="宋体" panose="02010600030101010101" pitchFamily="2" charset="-122"/>
                <a:cs typeface="+mn-cs"/>
              </a:rPr>
              <a:t>国家重点研发计划项目综合绩效评价工作规范（试行）</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cxnSp>
        <p:nvCxnSpPr>
          <p:cNvPr id="12" name="直接连接符 11"/>
          <p:cNvCxnSpPr/>
          <p:nvPr userDrawn="1"/>
        </p:nvCxnSpPr>
        <p:spPr>
          <a:xfrm>
            <a:off x="-11084" y="6572415"/>
            <a:ext cx="12192000" cy="1"/>
          </a:xfrm>
          <a:prstGeom prst="line">
            <a:avLst/>
          </a:prstGeom>
          <a:ln>
            <a:solidFill>
              <a:schemeClr val="bg2">
                <a:lumMod val="60000"/>
                <a:lumOff val="40000"/>
              </a:schemeClr>
            </a:solidFill>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userDrawn="1"/>
        </p:nvCxnSpPr>
        <p:spPr>
          <a:xfrm>
            <a:off x="-11084" y="620688"/>
            <a:ext cx="12207432" cy="0"/>
          </a:xfrm>
          <a:prstGeom prst="line">
            <a:avLst/>
          </a:prstGeom>
        </p:spPr>
        <p:style>
          <a:lnRef idx="2">
            <a:schemeClr val="accent3"/>
          </a:lnRef>
          <a:fillRef idx="0">
            <a:schemeClr val="accent3"/>
          </a:fillRef>
          <a:effectRef idx="1">
            <a:schemeClr val="accent3"/>
          </a:effectRef>
          <a:fontRef idx="minor">
            <a:schemeClr val="tx1"/>
          </a:fontRef>
        </p:style>
      </p:cxnSp>
      <p:sp>
        <p:nvSpPr>
          <p:cNvPr id="8" name="矩形 7">
            <a:extLst>
              <a:ext uri="{FF2B5EF4-FFF2-40B4-BE49-F238E27FC236}">
                <a16:creationId xmlns="" xmlns:a16="http://schemas.microsoft.com/office/drawing/2014/main" id="{F4C5B10F-155F-4B78-B732-65245BF5085E}"/>
              </a:ext>
            </a:extLst>
          </p:cNvPr>
          <p:cNvSpPr/>
          <p:nvPr userDrawn="1"/>
        </p:nvSpPr>
        <p:spPr>
          <a:xfrm>
            <a:off x="9408368" y="127674"/>
            <a:ext cx="2762983" cy="523220"/>
          </a:xfrm>
          <a:prstGeom prst="rect">
            <a:avLst/>
          </a:prstGeom>
        </p:spPr>
        <p:txBody>
          <a:bodyPr wrap="square">
            <a:spAutoFit/>
          </a:bodyPr>
          <a:lstStyle/>
          <a:p>
            <a:r>
              <a:rPr lang="zh-CN" altLang="en-US" dirty="0">
                <a:solidFill>
                  <a:srgbClr val="002060"/>
                </a:solidFill>
                <a:latin typeface="微软雅黑" panose="020B0503020204020204" pitchFamily="34" charset="-122"/>
                <a:ea typeface="微软雅黑" panose="020B0503020204020204" pitchFamily="34" charset="-122"/>
              </a:rPr>
              <a:t>五、责任与监督</a:t>
            </a:r>
            <a:endParaRPr lang="zh-CN" altLang="en-US" dirty="0"/>
          </a:p>
        </p:txBody>
      </p:sp>
      <p:sp>
        <p:nvSpPr>
          <p:cNvPr id="9" name="矩形 8">
            <a:extLst>
              <a:ext uri="{FF2B5EF4-FFF2-40B4-BE49-F238E27FC236}">
                <a16:creationId xmlns="" xmlns:a16="http://schemas.microsoft.com/office/drawing/2014/main" id="{722334D1-73F3-4359-B827-8D4EB2A8F59E}"/>
              </a:ext>
            </a:extLst>
          </p:cNvPr>
          <p:cNvSpPr/>
          <p:nvPr userDrawn="1"/>
        </p:nvSpPr>
        <p:spPr>
          <a:xfrm>
            <a:off x="5524284" y="6583447"/>
            <a:ext cx="6672064" cy="276999"/>
          </a:xfrm>
          <a:prstGeom prst="rect">
            <a:avLst/>
          </a:prstGeom>
          <a:solidFill>
            <a:schemeClr val="bg1"/>
          </a:solidFill>
          <a:ln>
            <a:solidFill>
              <a:schemeClr val="bg1"/>
            </a:solidFill>
          </a:ln>
        </p:spPr>
        <p:txBody>
          <a:bodyPr wrap="square">
            <a:spAutoFit/>
          </a:bodyPr>
          <a:lstStyle/>
          <a:p>
            <a:pPr algn="r"/>
            <a:r>
              <a:rPr lang="zh-CN" altLang="en-US" sz="1200" b="0" i="0" kern="1200" dirty="0">
                <a:solidFill>
                  <a:schemeClr val="tx1"/>
                </a:solidFill>
                <a:effectLst/>
                <a:latin typeface="Arial" panose="020B0604020202020204" pitchFamily="34" charset="0"/>
                <a:ea typeface="宋体" panose="02010600030101010101" pitchFamily="2" charset="-122"/>
                <a:cs typeface="+mn-cs"/>
              </a:rPr>
              <a:t>国家重点研发计划项目综合绩效评价工作规范（试行）</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4604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1D738E-8962-435F-8C43-147B8DD7E819}" type="datetime1">
              <a:rPr lang="en-US" smtClean="0"/>
              <a:pPr/>
              <a:t>5/12/2021</a:t>
            </a:fld>
            <a:endParaRPr lang="en-US"/>
          </a:p>
        </p:txBody>
      </p:sp>
      <p:sp>
        <p:nvSpPr>
          <p:cNvPr id="5" name="Footer Placeholder 4"/>
          <p:cNvSpPr>
            <a:spLocks noGrp="1"/>
          </p:cNvSpPr>
          <p:nvPr>
            <p:ph type="ftr" sz="quarter" idx="11"/>
          </p:nvPr>
        </p:nvSpPr>
        <p:spPr/>
        <p:txBody>
          <a:bodyPr/>
          <a:lstStyle/>
          <a:p>
            <a:r>
              <a:rPr lang="en-US"/>
              <a:t>Footer Text</a:t>
            </a:r>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63084" y="1371601"/>
            <a:ext cx="103632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963084" y="4068764"/>
            <a:ext cx="103632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5/12/2021</a:t>
            </a:fld>
            <a:endParaRPr lang="en-US"/>
          </a:p>
        </p:txBody>
      </p:sp>
      <p:sp>
        <p:nvSpPr>
          <p:cNvPr id="5" name="Footer Placeholder 4"/>
          <p:cNvSpPr>
            <a:spLocks noGrp="1"/>
          </p:cNvSpPr>
          <p:nvPr>
            <p:ph type="ftr" sz="quarter" idx="11"/>
          </p:nvPr>
        </p:nvSpPr>
        <p:spPr/>
        <p:txBody>
          <a:bodyPr/>
          <a:lstStyle/>
          <a:p>
            <a:r>
              <a:rPr lang="en-US"/>
              <a:t>Footer Text</a:t>
            </a:r>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5994400" y="3924300"/>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261100" y="3924300"/>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728971" y="3924300"/>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4" name="Content Placeholder 3"/>
          <p:cNvSpPr>
            <a:spLocks noGrp="1"/>
          </p:cNvSpPr>
          <p:nvPr>
            <p:ph sz="half" idx="2"/>
          </p:nvPr>
        </p:nvSpPr>
        <p:spPr>
          <a:xfrm>
            <a:off x="6197600" y="1600201"/>
            <a:ext cx="53848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34CF3C7-6809-4F39-BD67-A75817BDDE0A}" type="datetime1">
              <a:rPr lang="en-US" smtClean="0"/>
              <a:pPr/>
              <a:t>5/12/2021</a:t>
            </a:fld>
            <a:endParaRPr lang="en-US"/>
          </a:p>
        </p:txBody>
      </p:sp>
      <p:sp>
        <p:nvSpPr>
          <p:cNvPr id="6" name="Footer Placeholder 5"/>
          <p:cNvSpPr>
            <a:spLocks noGrp="1"/>
          </p:cNvSpPr>
          <p:nvPr>
            <p:ph type="ftr" sz="quarter" idx="11"/>
          </p:nvPr>
        </p:nvSpPr>
        <p:spPr/>
        <p:txBody>
          <a:bodyPr/>
          <a:lstStyle/>
          <a:p>
            <a:r>
              <a:rPr lang="en-US"/>
              <a:t>Footer Text</a:t>
            </a:r>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487680" y="1600200"/>
            <a:ext cx="5388864" cy="4526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09600" y="1600200"/>
            <a:ext cx="5386917"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6197601" y="1600200"/>
            <a:ext cx="5389033"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5/12/2021</a:t>
            </a:fld>
            <a:endParaRPr lang="en-US"/>
          </a:p>
        </p:txBody>
      </p:sp>
      <p:sp>
        <p:nvSpPr>
          <p:cNvPr id="8" name="Footer Placeholder 7"/>
          <p:cNvSpPr>
            <a:spLocks noGrp="1"/>
          </p:cNvSpPr>
          <p:nvPr>
            <p:ph type="ftr" sz="quarter" idx="11"/>
          </p:nvPr>
        </p:nvSpPr>
        <p:spPr/>
        <p:txBody>
          <a:bodyPr/>
          <a:lstStyle/>
          <a:p>
            <a:r>
              <a:rPr lang="en-US"/>
              <a:t>Footer Text</a:t>
            </a:r>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609600" y="2212848"/>
            <a:ext cx="5388864" cy="39136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6230112" y="2212849"/>
            <a:ext cx="5388864" cy="391318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5/12/2021</a:t>
            </a:fld>
            <a:endParaRPr lang="en-US"/>
          </a:p>
        </p:txBody>
      </p:sp>
      <p:sp>
        <p:nvSpPr>
          <p:cNvPr id="4" name="Footer Placeholder 3"/>
          <p:cNvSpPr>
            <a:spLocks noGrp="1"/>
          </p:cNvSpPr>
          <p:nvPr>
            <p:ph type="ftr" sz="quarter" idx="11"/>
          </p:nvPr>
        </p:nvSpPr>
        <p:spPr/>
        <p:txBody>
          <a:bodyPr/>
          <a:lstStyle/>
          <a:p>
            <a:r>
              <a:rPr lang="en-US"/>
              <a:t>Footer Text</a:t>
            </a:r>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5/12/2021</a:t>
            </a:fld>
            <a:endParaRPr lang="en-US"/>
          </a:p>
        </p:txBody>
      </p:sp>
      <p:sp>
        <p:nvSpPr>
          <p:cNvPr id="3" name="Footer Placeholder 2"/>
          <p:cNvSpPr>
            <a:spLocks noGrp="1"/>
          </p:cNvSpPr>
          <p:nvPr>
            <p:ph type="ftr" sz="quarter" idx="11"/>
          </p:nvPr>
        </p:nvSpPr>
        <p:spPr/>
        <p:txBody>
          <a:bodyPr/>
          <a:lstStyle/>
          <a:p>
            <a:r>
              <a:rPr lang="en-US"/>
              <a:t>Footer Text</a:t>
            </a:r>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876117" y="266700"/>
            <a:ext cx="4011084"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958850" y="273051"/>
            <a:ext cx="66611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7876117" y="2438401"/>
            <a:ext cx="4011084"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5/12/2021</a:t>
            </a:fld>
            <a:endParaRPr lang="en-US"/>
          </a:p>
        </p:txBody>
      </p:sp>
      <p:sp>
        <p:nvSpPr>
          <p:cNvPr id="6" name="Footer Placeholder 5"/>
          <p:cNvSpPr>
            <a:spLocks noGrp="1"/>
          </p:cNvSpPr>
          <p:nvPr>
            <p:ph type="ftr" sz="quarter" idx="11"/>
          </p:nvPr>
        </p:nvSpPr>
        <p:spPr/>
        <p:txBody>
          <a:bodyPr/>
          <a:lstStyle/>
          <a:p>
            <a:r>
              <a:rPr lang="en-US"/>
              <a:t>Footer Text</a:t>
            </a:r>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9435" y="228600"/>
            <a:ext cx="7615765" cy="895350"/>
          </a:xfrm>
        </p:spPr>
        <p:txBody>
          <a:bodyPr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2010835" y="1143000"/>
            <a:ext cx="8072965"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2239435" y="5810250"/>
            <a:ext cx="7615765"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5/12/2021</a:t>
            </a:fld>
            <a:endParaRPr lang="en-US"/>
          </a:p>
        </p:txBody>
      </p:sp>
      <p:sp>
        <p:nvSpPr>
          <p:cNvPr id="6" name="Footer Placeholder 5"/>
          <p:cNvSpPr>
            <a:spLocks noGrp="1"/>
          </p:cNvSpPr>
          <p:nvPr>
            <p:ph type="ftr" sz="quarter" idx="11"/>
          </p:nvPr>
        </p:nvSpPr>
        <p:spPr/>
        <p:txBody>
          <a:bodyPr/>
          <a:lstStyle/>
          <a:p>
            <a:r>
              <a:rPr lang="en-US"/>
              <a:t>Footer Text</a:t>
            </a:r>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0"/>
            <a:ext cx="10972800" cy="1600200"/>
          </a:xfrm>
          <a:prstGeom prst="rect">
            <a:avLst/>
          </a:prstGeom>
        </p:spPr>
        <p:txBody>
          <a:bodyPr vert="horz" lIns="91440" tIns="45720" rIns="91440" bIns="45720" rtlCol="0" anchor="b">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484463" y="6356351"/>
            <a:ext cx="2781300"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5/12/2021</a:t>
            </a:fld>
            <a:endParaRPr lang="en-US" dirty="0"/>
          </a:p>
        </p:txBody>
      </p:sp>
      <p:sp>
        <p:nvSpPr>
          <p:cNvPr id="5" name="Footer Placeholder 4"/>
          <p:cNvSpPr>
            <a:spLocks noGrp="1"/>
          </p:cNvSpPr>
          <p:nvPr>
            <p:ph type="ftr" sz="quarter" idx="3"/>
          </p:nvPr>
        </p:nvSpPr>
        <p:spPr>
          <a:xfrm>
            <a:off x="878887" y="6356351"/>
            <a:ext cx="3797300"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a:t>Footer Text</a:t>
            </a:r>
            <a:endParaRPr lang="en-US" dirty="0"/>
          </a:p>
        </p:txBody>
      </p:sp>
      <p:sp>
        <p:nvSpPr>
          <p:cNvPr id="6" name="Slide Number Placeholder 5"/>
          <p:cNvSpPr>
            <a:spLocks noGrp="1"/>
          </p:cNvSpPr>
          <p:nvPr>
            <p:ph type="sldNum" sz="quarter" idx="4"/>
          </p:nvPr>
        </p:nvSpPr>
        <p:spPr>
          <a:xfrm>
            <a:off x="11391038" y="6356351"/>
            <a:ext cx="749300"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11277014" y="6499384"/>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758826" y="6499384"/>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直接连接符 8">
            <a:extLst>
              <a:ext uri="{FF2B5EF4-FFF2-40B4-BE49-F238E27FC236}">
                <a16:creationId xmlns="" xmlns:a16="http://schemas.microsoft.com/office/drawing/2014/main" id="{1A915BBE-15D7-4132-9D10-20E61F5ED666}"/>
              </a:ext>
            </a:extLst>
          </p:cNvPr>
          <p:cNvCxnSpPr/>
          <p:nvPr userDrawn="1"/>
        </p:nvCxnSpPr>
        <p:spPr>
          <a:xfrm>
            <a:off x="-11084" y="6525344"/>
            <a:ext cx="12192000" cy="1"/>
          </a:xfrm>
          <a:prstGeom prst="line">
            <a:avLst/>
          </a:prstGeom>
          <a:ln w="76200">
            <a:solidFill>
              <a:schemeClr val="bg2">
                <a:lumMod val="60000"/>
                <a:lumOff val="40000"/>
              </a:schemeClr>
            </a:solidFill>
          </a:ln>
        </p:spPr>
        <p:style>
          <a:lnRef idx="1">
            <a:schemeClr val="accent3"/>
          </a:lnRef>
          <a:fillRef idx="0">
            <a:schemeClr val="accent3"/>
          </a:fillRef>
          <a:effectRef idx="0">
            <a:schemeClr val="accent3"/>
          </a:effectRef>
          <a:fontRef idx="minor">
            <a:schemeClr val="tx1"/>
          </a:fontRef>
        </p:style>
      </p:cxnSp>
      <p:cxnSp>
        <p:nvCxnSpPr>
          <p:cNvPr id="10" name="直接连接符 9">
            <a:extLst>
              <a:ext uri="{FF2B5EF4-FFF2-40B4-BE49-F238E27FC236}">
                <a16:creationId xmlns="" xmlns:a16="http://schemas.microsoft.com/office/drawing/2014/main" id="{21577B67-BD3D-4BEC-BD95-93FF00F1E11A}"/>
              </a:ext>
            </a:extLst>
          </p:cNvPr>
          <p:cNvCxnSpPr/>
          <p:nvPr userDrawn="1"/>
        </p:nvCxnSpPr>
        <p:spPr>
          <a:xfrm>
            <a:off x="-24680" y="6597352"/>
            <a:ext cx="12192000" cy="1"/>
          </a:xfrm>
          <a:prstGeom prst="line">
            <a:avLst/>
          </a:prstGeom>
          <a:ln w="76200">
            <a:solidFill>
              <a:schemeClr val="bg2">
                <a:lumMod val="60000"/>
                <a:lumOff val="40000"/>
              </a:schemeClr>
            </a:solidFill>
          </a:ln>
        </p:spPr>
        <p:style>
          <a:lnRef idx="1">
            <a:schemeClr val="accent3"/>
          </a:lnRef>
          <a:fillRef idx="0">
            <a:schemeClr val="accent3"/>
          </a:fillRef>
          <a:effectRef idx="0">
            <a:schemeClr val="accent3"/>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5" r:id="rId12"/>
    <p:sldLayoutId id="2147483651" r:id="rId13"/>
    <p:sldLayoutId id="2147483652" r:id="rId14"/>
    <p:sldLayoutId id="2147483653" r:id="rId15"/>
    <p:sldLayoutId id="2147483654" r:id="rId16"/>
    <p:sldLayoutId id="2147483659" r:id="rId17"/>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newsx"/><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image" Target="../media/image17.com&amp;app=2002&amp;size=f9999,10000&amp;q=a80&amp;n=0&amp;g=0n&amp;fmt=jpeg"/><Relationship Id="rId2" Type="http://schemas.openxmlformats.org/officeDocument/2006/relationships/image" Target="../media/image16.cn&amp;app=2002&amp;size=f9999,10000&amp;q=a80&amp;n=0&amp;g=0n&amp;fmt=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2.xml"/><Relationship Id="rId4" Type="http://schemas.openxmlformats.org/officeDocument/2006/relationships/image" Target="../media/image2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12.xml"/><Relationship Id="rId6" Type="http://schemas.openxmlformats.org/officeDocument/2006/relationships/image" Target="../media/image25.jpg"/><Relationship Id="rId5" Type="http://schemas.openxmlformats.org/officeDocument/2006/relationships/image" Target="../media/image24.com&amp;app=2002&amp;size=f9999,10000&amp;q=a80&amp;n=0&amp;g=0n&amp;fmt=jpeg"/><Relationship Id="rId4" Type="http://schemas.openxmlformats.org/officeDocument/2006/relationships/image" Target="../media/image23.com&amp;app=2002&amp;size=f9999,10000&amp;q=a80&amp;n=0&amp;g=0n&amp;fmt=jpeg"/></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8.cn&amp;app=2002&amp;size=f9999,10000&amp;q=a80&amp;n=0&amp;g=0n&amp;fmt=jpeg"/><Relationship Id="rId2" Type="http://schemas.openxmlformats.org/officeDocument/2006/relationships/image" Target="../media/image27.jp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0.cn&amp;app=2002&amp;size=f9999,10000&amp;q=a80&amp;n=0&amp;g=0n&amp;fmt=jpeg"/><Relationship Id="rId2" Type="http://schemas.openxmlformats.org/officeDocument/2006/relationships/image" Target="../media/image29.com&amp;app=2002&amp;size=f9999,10000&amp;q=a80&amp;n=0&amp;g=0n&amp;fmt=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12.xml"/><Relationship Id="rId4" Type="http://schemas.openxmlformats.org/officeDocument/2006/relationships/image" Target="../media/image33.com&amp;app=2002&amp;size=f9999,10000&amp;q=a80&amp;n=0&amp;g=0n&amp;fmt=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8.cn&amp;app=2002&amp;size=f9999,10000&amp;q=a80&amp;n=0&amp;g=0n&amp;fmt=jpeg"/><Relationship Id="rId2" Type="http://schemas.openxmlformats.org/officeDocument/2006/relationships/image" Target="../media/image37.com&amp;app=2002&amp;size=f9999,10000&amp;q=a80&amp;n=0&amp;g=0n&amp;fmt=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0.com&amp;app=2002&amp;size=f9999,10000&amp;q=a80&amp;n=0&amp;g=0n&amp;fmt=jpeg"/><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51.tw&amp;app=2002&amp;size=f9999,10000&amp;q=a80&amp;n=0&amp;g=0n&amp;fmt=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53.com&amp;app=2002&amp;size=f9999,10000&amp;q=a80&amp;n=0&amp;g=0n&amp;fmt=jpeg"/><Relationship Id="rId4" Type="http://schemas.openxmlformats.org/officeDocument/2006/relationships/image" Target="../media/image52.com&amp;app=2002&amp;size=f9999,10000&amp;q=a80&amp;n=0&amp;g=0n&amp;fmt=jpe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59.jpeg"/><Relationship Id="rId4" Type="http://schemas.openxmlformats.org/officeDocument/2006/relationships/image" Target="../media/image58.jpeg"/></Relationships>
</file>

<file path=ppt/slides/_rels/slide54.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67.jpg"/><Relationship Id="rId4" Type="http://schemas.openxmlformats.org/officeDocument/2006/relationships/image" Target="../media/image66.jp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2.xml"/><Relationship Id="rId4" Type="http://schemas.openxmlformats.org/officeDocument/2006/relationships/image" Target="../media/image74.jpeg"/></Relationships>
</file>

<file path=ppt/slides/_rels/slide6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2.xml"/><Relationship Id="rId4" Type="http://schemas.openxmlformats.org/officeDocument/2006/relationships/image" Target="../media/image77.png"/></Relationships>
</file>

<file path=ppt/slides/_rels/slide6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2.xml"/><Relationship Id="rId4" Type="http://schemas.openxmlformats.org/officeDocument/2006/relationships/image" Target="../media/image80.png"/></Relationships>
</file>

<file path=ppt/slides/_rels/slide6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12.xml"/><Relationship Id="rId4" Type="http://schemas.openxmlformats.org/officeDocument/2006/relationships/image" Target="../media/image83.jpeg"/></Relationships>
</file>

<file path=ppt/slides/_rels/slide6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12.xml"/><Relationship Id="rId4" Type="http://schemas.openxmlformats.org/officeDocument/2006/relationships/image" Target="../media/image86.jpeg"/></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2.xml"/><Relationship Id="rId4" Type="http://schemas.openxmlformats.org/officeDocument/2006/relationships/image" Target="../media/image89.png"/></Relationships>
</file>

<file path=ppt/slides/_rels/slide6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1.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diagramData" Target="../diagrams/data5.xml"/><Relationship Id="rId18" Type="http://schemas.openxmlformats.org/officeDocument/2006/relationships/diagramData" Target="../diagrams/data6.xml"/><Relationship Id="rId3" Type="http://schemas.openxmlformats.org/officeDocument/2006/relationships/diagramData" Target="../diagrams/data3.xml"/><Relationship Id="rId21" Type="http://schemas.openxmlformats.org/officeDocument/2006/relationships/diagramColors" Target="../diagrams/colors6.xml"/><Relationship Id="rId7" Type="http://schemas.microsoft.com/office/2007/relationships/diagramDrawing" Target="../diagrams/drawing3.xml"/><Relationship Id="rId12" Type="http://schemas.microsoft.com/office/2007/relationships/diagramDrawing" Target="../diagrams/drawing4.xml"/><Relationship Id="rId17" Type="http://schemas.microsoft.com/office/2007/relationships/diagramDrawing" Target="../diagrams/drawing5.xml"/><Relationship Id="rId2" Type="http://schemas.openxmlformats.org/officeDocument/2006/relationships/notesSlide" Target="../notesSlides/notesSlide17.xml"/><Relationship Id="rId16" Type="http://schemas.openxmlformats.org/officeDocument/2006/relationships/diagramColors" Target="../diagrams/colors5.xml"/><Relationship Id="rId20" Type="http://schemas.openxmlformats.org/officeDocument/2006/relationships/diagramQuickStyle" Target="../diagrams/quickStyle6.xml"/><Relationship Id="rId1" Type="http://schemas.openxmlformats.org/officeDocument/2006/relationships/slideLayout" Target="../slideLayouts/slideLayout1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diagramQuickStyle" Target="../diagrams/quickStyle5.xml"/><Relationship Id="rId10" Type="http://schemas.openxmlformats.org/officeDocument/2006/relationships/diagramQuickStyle" Target="../diagrams/quickStyle4.xml"/><Relationship Id="rId19" Type="http://schemas.openxmlformats.org/officeDocument/2006/relationships/diagramLayout" Target="../diagrams/layout6.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diagramLayout" Target="../diagrams/layout5.xml"/><Relationship Id="rId22" Type="http://schemas.microsoft.com/office/2007/relationships/diagramDrawing" Target="../diagrams/drawing6.xml"/></Relationships>
</file>

<file path=ppt/slides/_rels/slide7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2.xml"/><Relationship Id="rId4" Type="http://schemas.openxmlformats.org/officeDocument/2006/relationships/image" Target="../media/image9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97.jpeg"/><Relationship Id="rId7" Type="http://schemas.openxmlformats.org/officeDocument/2006/relationships/image" Target="../media/image101.jpeg"/><Relationship Id="rId2" Type="http://schemas.openxmlformats.org/officeDocument/2006/relationships/image" Target="../media/image96.jpeg"/><Relationship Id="rId1" Type="http://schemas.openxmlformats.org/officeDocument/2006/relationships/slideLayout" Target="../slideLayouts/slideLayout12.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eg"/></Relationships>
</file>

<file path=ppt/slides/_rels/slide7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12.xml"/><Relationship Id="rId4" Type="http://schemas.openxmlformats.org/officeDocument/2006/relationships/image" Target="../media/image104.jpe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12.xml"/><Relationship Id="rId4" Type="http://schemas.openxmlformats.org/officeDocument/2006/relationships/image" Target="../media/image107.jpeg"/></Relationships>
</file>

<file path=ppt/slides/_rels/slide8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61C21FA9-30A3-4448-842A-50FB4DC05099}"/>
              </a:ext>
            </a:extLst>
          </p:cNvPr>
          <p:cNvSpPr/>
          <p:nvPr/>
        </p:nvSpPr>
        <p:spPr>
          <a:xfrm>
            <a:off x="2802" y="2742118"/>
            <a:ext cx="12192000" cy="265961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7" name="Rectangle 7">
            <a:extLst>
              <a:ext uri="{FF2B5EF4-FFF2-40B4-BE49-F238E27FC236}">
                <a16:creationId xmlns="" xmlns:a16="http://schemas.microsoft.com/office/drawing/2014/main" id="{8066FDAA-66D0-4A32-9777-32551385DFE2}"/>
              </a:ext>
            </a:extLst>
          </p:cNvPr>
          <p:cNvSpPr>
            <a:spLocks noChangeArrowheads="1"/>
          </p:cNvSpPr>
          <p:nvPr/>
        </p:nvSpPr>
        <p:spPr bwMode="auto">
          <a:xfrm>
            <a:off x="3543417" y="4250310"/>
            <a:ext cx="4830470" cy="16180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C00000"/>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p>
            <a:pPr algn="ctr">
              <a:lnSpc>
                <a:spcPct val="150000"/>
              </a:lnSpc>
              <a:defRPr/>
            </a:pPr>
            <a:r>
              <a:rPr lang="zh-CN" altLang="en-US" sz="2200" b="1" dirty="0">
                <a:solidFill>
                  <a:schemeClr val="tx2">
                    <a:lumMod val="75000"/>
                  </a:schemeClr>
                </a:solidFill>
                <a:latin typeface="黑体" panose="02010609060101010101" pitchFamily="49" charset="-122"/>
                <a:ea typeface="黑体" panose="02010609060101010101" pitchFamily="49" charset="-122"/>
              </a:rPr>
              <a:t>上海市房屋安全监察</a:t>
            </a:r>
            <a:r>
              <a:rPr lang="zh-CN" altLang="en-US" sz="2200" b="1" dirty="0" smtClean="0">
                <a:solidFill>
                  <a:schemeClr val="tx2">
                    <a:lumMod val="75000"/>
                  </a:schemeClr>
                </a:solidFill>
                <a:latin typeface="黑体" panose="02010609060101010101" pitchFamily="49" charset="-122"/>
                <a:ea typeface="黑体" panose="02010609060101010101" pitchFamily="49" charset="-122"/>
              </a:rPr>
              <a:t>所 </a:t>
            </a:r>
            <a:endParaRPr lang="en-US" altLang="zh-CN" sz="2200" b="1" dirty="0" smtClean="0">
              <a:solidFill>
                <a:schemeClr val="tx2">
                  <a:lumMod val="75000"/>
                </a:schemeClr>
              </a:solidFill>
              <a:latin typeface="黑体" panose="02010609060101010101" pitchFamily="49" charset="-122"/>
              <a:ea typeface="黑体" panose="02010609060101010101" pitchFamily="49" charset="-122"/>
            </a:endParaRPr>
          </a:p>
          <a:p>
            <a:pPr algn="ctr">
              <a:lnSpc>
                <a:spcPct val="150000"/>
              </a:lnSpc>
              <a:defRPr/>
            </a:pPr>
            <a:r>
              <a:rPr lang="zh-CN" altLang="en-US" sz="2200" b="1" dirty="0" smtClean="0">
                <a:solidFill>
                  <a:schemeClr val="tx2">
                    <a:lumMod val="75000"/>
                  </a:schemeClr>
                </a:solidFill>
                <a:latin typeface="黑体" panose="02010609060101010101" pitchFamily="49" charset="-122"/>
                <a:ea typeface="黑体" panose="02010609060101010101" pitchFamily="49" charset="-122"/>
              </a:rPr>
              <a:t>中冶建筑研究总院</a:t>
            </a:r>
            <a:r>
              <a:rPr lang="en-US" altLang="zh-CN" sz="2200" b="1" dirty="0" smtClean="0">
                <a:solidFill>
                  <a:schemeClr val="tx2">
                    <a:lumMod val="75000"/>
                  </a:schemeClr>
                </a:solidFill>
                <a:latin typeface="黑体" panose="02010609060101010101" pitchFamily="49" charset="-122"/>
                <a:ea typeface="黑体" panose="02010609060101010101" pitchFamily="49" charset="-122"/>
              </a:rPr>
              <a:t>(</a:t>
            </a:r>
            <a:r>
              <a:rPr lang="zh-CN" altLang="en-US" sz="2200" b="1" dirty="0" smtClean="0">
                <a:solidFill>
                  <a:schemeClr val="tx2">
                    <a:lumMod val="75000"/>
                  </a:schemeClr>
                </a:solidFill>
                <a:latin typeface="黑体" panose="02010609060101010101" pitchFamily="49" charset="-122"/>
                <a:ea typeface="黑体" panose="02010609060101010101" pitchFamily="49" charset="-122"/>
              </a:rPr>
              <a:t>上海）</a:t>
            </a:r>
            <a:r>
              <a:rPr lang="zh-CN" altLang="en-US" sz="2200" b="1" dirty="0" smtClean="0">
                <a:solidFill>
                  <a:schemeClr val="tx2">
                    <a:lumMod val="75000"/>
                  </a:schemeClr>
                </a:solidFill>
                <a:latin typeface="黑体" panose="02010609060101010101" pitchFamily="49" charset="-122"/>
                <a:ea typeface="黑体" panose="02010609060101010101" pitchFamily="49" charset="-122"/>
              </a:rPr>
              <a:t>有限公司</a:t>
            </a:r>
            <a:endParaRPr lang="en-US" altLang="zh-CN" sz="2200" b="1" dirty="0" smtClean="0">
              <a:solidFill>
                <a:schemeClr val="tx2">
                  <a:lumMod val="75000"/>
                </a:schemeClr>
              </a:solidFill>
              <a:latin typeface="黑体" panose="02010609060101010101" pitchFamily="49" charset="-122"/>
              <a:ea typeface="黑体" panose="02010609060101010101" pitchFamily="49" charset="-122"/>
            </a:endParaRPr>
          </a:p>
          <a:p>
            <a:pPr algn="ctr">
              <a:lnSpc>
                <a:spcPct val="150000"/>
              </a:lnSpc>
              <a:defRPr/>
            </a:pPr>
            <a:r>
              <a:rPr lang="zh-CN" altLang="en-US" sz="2200" b="1" dirty="0">
                <a:solidFill>
                  <a:schemeClr val="tx2">
                    <a:lumMod val="75000"/>
                  </a:schemeClr>
                </a:solidFill>
                <a:latin typeface="黑体" panose="02010609060101010101" pitchFamily="49" charset="-122"/>
                <a:ea typeface="黑体" panose="02010609060101010101" pitchFamily="49" charset="-122"/>
              </a:rPr>
              <a:t>金立</a:t>
            </a:r>
            <a:r>
              <a:rPr lang="zh-CN" altLang="en-US" sz="2200" b="1" dirty="0" smtClean="0">
                <a:solidFill>
                  <a:schemeClr val="tx2">
                    <a:lumMod val="75000"/>
                  </a:schemeClr>
                </a:solidFill>
                <a:latin typeface="黑体" panose="02010609060101010101" pitchFamily="49" charset="-122"/>
                <a:ea typeface="黑体" panose="02010609060101010101" pitchFamily="49" charset="-122"/>
              </a:rPr>
              <a:t>赞 </a:t>
            </a:r>
            <a:r>
              <a:rPr lang="en-US" altLang="zh-CN" sz="2200" b="1" dirty="0" smtClean="0">
                <a:solidFill>
                  <a:schemeClr val="tx2">
                    <a:lumMod val="75000"/>
                  </a:schemeClr>
                </a:solidFill>
                <a:latin typeface="黑体" panose="02010609060101010101" pitchFamily="49" charset="-122"/>
                <a:ea typeface="黑体" panose="02010609060101010101" pitchFamily="49" charset="-122"/>
              </a:rPr>
              <a:t>13301918209</a:t>
            </a:r>
            <a:endParaRPr lang="zh-CN" altLang="en-US" sz="2200" b="1" dirty="0">
              <a:solidFill>
                <a:schemeClr val="tx2">
                  <a:lumMod val="75000"/>
                </a:schemeClr>
              </a:solidFill>
              <a:latin typeface="黑体" panose="02010609060101010101" pitchFamily="49" charset="-122"/>
              <a:ea typeface="黑体" panose="02010609060101010101" pitchFamily="49" charset="-122"/>
            </a:endParaRPr>
          </a:p>
        </p:txBody>
      </p:sp>
      <p:sp>
        <p:nvSpPr>
          <p:cNvPr id="9" name="Rectangle 2">
            <a:extLst>
              <a:ext uri="{FF2B5EF4-FFF2-40B4-BE49-F238E27FC236}">
                <a16:creationId xmlns="" xmlns:a16="http://schemas.microsoft.com/office/drawing/2014/main" id="{CAAF4834-02E3-4498-AD04-AE952CD4A42F}"/>
              </a:ext>
            </a:extLst>
          </p:cNvPr>
          <p:cNvSpPr txBox="1">
            <a:spLocks noChangeArrowheads="1"/>
          </p:cNvSpPr>
          <p:nvPr/>
        </p:nvSpPr>
        <p:spPr bwMode="auto">
          <a:xfrm>
            <a:off x="1775618" y="1107895"/>
            <a:ext cx="8640763"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fontAlgn="ctr" hangingPunct="1">
              <a:lnSpc>
                <a:spcPct val="150000"/>
              </a:lnSpc>
              <a:spcBef>
                <a:spcPts val="0"/>
              </a:spcBef>
              <a:spcAft>
                <a:spcPts val="0"/>
              </a:spcAft>
              <a:defRPr/>
            </a:pPr>
            <a:r>
              <a:rPr lang="zh-CN" altLang="en-US" sz="3600" b="1" dirty="0" smtClean="0">
                <a:ln w="1905"/>
                <a:solidFill>
                  <a:srgbClr val="00206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rPr>
              <a:t>城镇房屋安全隐患排查技术培训</a:t>
            </a:r>
            <a:endParaRPr lang="zh-CN" altLang="en-US" sz="3600" b="1" dirty="0">
              <a:ln w="1905"/>
              <a:solidFill>
                <a:srgbClr val="00206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endParaRPr>
          </a:p>
        </p:txBody>
      </p:sp>
      <p:sp>
        <p:nvSpPr>
          <p:cNvPr id="14" name="矩形 13">
            <a:extLst>
              <a:ext uri="{FF2B5EF4-FFF2-40B4-BE49-F238E27FC236}">
                <a16:creationId xmlns="" xmlns:a16="http://schemas.microsoft.com/office/drawing/2014/main" id="{07AE0DEF-FBCA-4C8F-B08A-65E1294FEA80}"/>
              </a:ext>
            </a:extLst>
          </p:cNvPr>
          <p:cNvSpPr/>
          <p:nvPr/>
        </p:nvSpPr>
        <p:spPr>
          <a:xfrm>
            <a:off x="0" y="2636912"/>
            <a:ext cx="12192000" cy="96000"/>
          </a:xfrm>
          <a:prstGeom prst="rect">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21" name="文本框 20">
            <a:extLst>
              <a:ext uri="{FF2B5EF4-FFF2-40B4-BE49-F238E27FC236}">
                <a16:creationId xmlns="" xmlns:a16="http://schemas.microsoft.com/office/drawing/2014/main" id="{F73C4F1E-2095-4AE9-8A50-ADA9DCF1E26C}"/>
              </a:ext>
            </a:extLst>
          </p:cNvPr>
          <p:cNvSpPr txBox="1"/>
          <p:nvPr/>
        </p:nvSpPr>
        <p:spPr>
          <a:xfrm>
            <a:off x="2861122" y="5868318"/>
            <a:ext cx="6195060" cy="520848"/>
          </a:xfrm>
          <a:prstGeom prst="rect">
            <a:avLst/>
          </a:prstGeom>
          <a:noFill/>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2200" b="1" i="0" u="none" strike="noStrike" kern="1200" cap="none" spc="0" normalizeH="0" baseline="0" noProof="0" dirty="0" smtClean="0">
                <a:ln>
                  <a:noFill/>
                </a:ln>
                <a:solidFill>
                  <a:srgbClr val="2F5897">
                    <a:lumMod val="75000"/>
                  </a:srgbClr>
                </a:solidFill>
                <a:effectLst/>
                <a:uLnTx/>
                <a:uFillTx/>
                <a:latin typeface="黑体" panose="02010609060101010101" pitchFamily="49" charset="-122"/>
                <a:ea typeface="黑体" panose="02010609060101010101" pitchFamily="49" charset="-122"/>
                <a:cs typeface="+mn-cs"/>
              </a:rPr>
              <a:t>2021</a:t>
            </a:r>
            <a:r>
              <a:rPr kumimoji="0" lang="zh-CN" altLang="en-US" sz="2200" b="1" i="0" u="none" strike="noStrike" kern="1200" cap="none" spc="0" normalizeH="0" baseline="0" noProof="0" dirty="0" smtClean="0">
                <a:ln>
                  <a:noFill/>
                </a:ln>
                <a:solidFill>
                  <a:srgbClr val="2F5897">
                    <a:lumMod val="75000"/>
                  </a:srgbClr>
                </a:solidFill>
                <a:effectLst/>
                <a:uLnTx/>
                <a:uFillTx/>
                <a:latin typeface="黑体" panose="02010609060101010101" pitchFamily="49" charset="-122"/>
                <a:ea typeface="黑体" panose="02010609060101010101" pitchFamily="49" charset="-122"/>
                <a:cs typeface="+mn-cs"/>
              </a:rPr>
              <a:t>年</a:t>
            </a:r>
            <a:r>
              <a:rPr kumimoji="0" lang="en-US" altLang="zh-CN" sz="2200" b="1" i="0" u="none" strike="noStrike" kern="1200" cap="none" spc="0" normalizeH="0" baseline="0" noProof="0" dirty="0" smtClean="0">
                <a:ln>
                  <a:noFill/>
                </a:ln>
                <a:solidFill>
                  <a:srgbClr val="2F5897">
                    <a:lumMod val="75000"/>
                  </a:srgbClr>
                </a:solidFill>
                <a:effectLst/>
                <a:uLnTx/>
                <a:uFillTx/>
                <a:latin typeface="黑体" panose="02010609060101010101" pitchFamily="49" charset="-122"/>
                <a:ea typeface="黑体" panose="02010609060101010101" pitchFamily="49" charset="-122"/>
                <a:cs typeface="+mn-cs"/>
              </a:rPr>
              <a:t>5</a:t>
            </a:r>
            <a:r>
              <a:rPr kumimoji="0" lang="zh-CN" altLang="en-US" sz="2200" b="1" i="0" u="none" strike="noStrike" kern="1200" cap="none" spc="0" normalizeH="0" baseline="0" noProof="0" dirty="0" smtClean="0">
                <a:ln>
                  <a:noFill/>
                </a:ln>
                <a:solidFill>
                  <a:srgbClr val="2F5897">
                    <a:lumMod val="75000"/>
                  </a:srgbClr>
                </a:solidFill>
                <a:effectLst/>
                <a:uLnTx/>
                <a:uFillTx/>
                <a:latin typeface="黑体" panose="02010609060101010101" pitchFamily="49" charset="-122"/>
                <a:ea typeface="黑体" panose="02010609060101010101" pitchFamily="49" charset="-122"/>
                <a:cs typeface="+mn-cs"/>
              </a:rPr>
              <a:t>月</a:t>
            </a:r>
            <a:endParaRPr kumimoji="0" lang="en-US" altLang="zh-CN" sz="2200" b="1" i="0" u="none" strike="noStrike" kern="1200" cap="none" spc="0" normalizeH="0" baseline="0" noProof="0" dirty="0">
              <a:ln>
                <a:noFill/>
              </a:ln>
              <a:solidFill>
                <a:srgbClr val="2F5897">
                  <a:lumMod val="75000"/>
                </a:srgbClr>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2914572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3752" y="986585"/>
            <a:ext cx="5799323" cy="2209992"/>
          </a:xfrm>
          <a:prstGeom prst="rect">
            <a:avLst/>
          </a:prstGeom>
        </p:spPr>
      </p:pic>
      <p:sp>
        <p:nvSpPr>
          <p:cNvPr id="3" name="矩形 2"/>
          <p:cNvSpPr/>
          <p:nvPr/>
        </p:nvSpPr>
        <p:spPr>
          <a:xfrm>
            <a:off x="1055440" y="3356992"/>
            <a:ext cx="10009112" cy="3108543"/>
          </a:xfrm>
          <a:prstGeom prst="rect">
            <a:avLst/>
          </a:prstGeom>
        </p:spPr>
        <p:txBody>
          <a:bodyPr wrap="square">
            <a:spAutoFit/>
          </a:bodyPr>
          <a:lstStyle/>
          <a:p>
            <a:pPr>
              <a:spcAft>
                <a:spcPts val="0"/>
              </a:spcAft>
            </a:pPr>
            <a:r>
              <a:rPr lang="zh-CN" altLang="zh-CN" kern="0" dirty="0">
                <a:latin typeface="Calibri" panose="020F0502020204030204" pitchFamily="34" charset="0"/>
                <a:cs typeface="宋体" panose="02010600030101010101" pitchFamily="2" charset="-122"/>
              </a:rPr>
              <a:t>人员密集场所是指宾馆、饭店、商场、集贸市场、客运车站候车室、客运码头侯</a:t>
            </a:r>
            <a:r>
              <a:rPr lang="zh-CN" altLang="zh-CN" kern="0" dirty="0" smtClean="0">
                <a:latin typeface="Calibri" panose="020F0502020204030204" pitchFamily="34" charset="0"/>
                <a:cs typeface="宋体" panose="02010600030101010101" pitchFamily="2" charset="-122"/>
              </a:rPr>
              <a:t>船</a:t>
            </a:r>
            <a:r>
              <a:rPr lang="zh-CN" altLang="zh-CN" kern="0" dirty="0" smtClean="0">
                <a:cs typeface="宋体" panose="02010600030101010101" pitchFamily="2" charset="-122"/>
              </a:rPr>
              <a:t>厅</a:t>
            </a:r>
            <a:r>
              <a:rPr lang="zh-CN" altLang="zh-CN" kern="0" dirty="0">
                <a:cs typeface="宋体" panose="02010600030101010101" pitchFamily="2" charset="-122"/>
              </a:rPr>
              <a:t>、民用机场航站楼、体育场馆、会堂及公共娱乐场所、医院的门诊楼、病房楼学校的教学楼、图书馆、食堂和集体宿舍、养老院、福利院、托儿所、幼儿园、公共图书馆的阅览室、公共展览馆、博物馆的展示厅、劳动密集型企业的生产加工车间和员工集体宿舍、旅游、宗教活动场所，一般认为场所在同一时间内聚集最大人数超过</a:t>
            </a:r>
            <a:r>
              <a:rPr lang="en-US" altLang="zh-CN" kern="0" dirty="0">
                <a:cs typeface="宋体" panose="02010600030101010101" pitchFamily="2" charset="-122"/>
              </a:rPr>
              <a:t>50</a:t>
            </a:r>
            <a:r>
              <a:rPr lang="zh-CN" altLang="zh-CN" kern="0" dirty="0">
                <a:cs typeface="宋体" panose="02010600030101010101" pitchFamily="2" charset="-122"/>
              </a:rPr>
              <a:t>人。</a:t>
            </a:r>
            <a:endParaRPr lang="zh-CN" altLang="en-US" dirty="0"/>
          </a:p>
        </p:txBody>
      </p:sp>
    </p:spTree>
    <p:extLst>
      <p:ext uri="{BB962C8B-B14F-4D97-AF65-F5344CB8AC3E}">
        <p14:creationId xmlns:p14="http://schemas.microsoft.com/office/powerpoint/2010/main" val="463418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60" y="2204864"/>
            <a:ext cx="11339543" cy="2667231"/>
          </a:xfrm>
          <a:prstGeom prst="rect">
            <a:avLst/>
          </a:prstGeom>
        </p:spPr>
      </p:pic>
    </p:spTree>
    <p:extLst>
      <p:ext uri="{BB962C8B-B14F-4D97-AF65-F5344CB8AC3E}">
        <p14:creationId xmlns:p14="http://schemas.microsoft.com/office/powerpoint/2010/main" val="1712183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结构用材</a:t>
              </a:r>
              <a:endParaRPr lang="zh-CN" sz="2100" kern="1200" dirty="0"/>
            </a:p>
          </p:txBody>
        </p:sp>
      </p:grpSp>
      <p:sp>
        <p:nvSpPr>
          <p:cNvPr id="2" name="文本框 1"/>
          <p:cNvSpPr txBox="1"/>
          <p:nvPr/>
        </p:nvSpPr>
        <p:spPr>
          <a:xfrm>
            <a:off x="2351584" y="2777025"/>
            <a:ext cx="8712968" cy="3108543"/>
          </a:xfrm>
          <a:prstGeom prst="rect">
            <a:avLst/>
          </a:prstGeom>
          <a:noFill/>
        </p:spPr>
        <p:txBody>
          <a:bodyPr wrap="square" rtlCol="0">
            <a:spAutoFit/>
          </a:bodyPr>
          <a:lstStyle/>
          <a:p>
            <a:r>
              <a:rPr lang="zh-CN" altLang="en-US" dirty="0"/>
              <a:t>粘土砖、蒸压砖、混凝土砌块</a:t>
            </a:r>
            <a:endParaRPr lang="en-US" altLang="zh-CN" dirty="0"/>
          </a:p>
          <a:p>
            <a:endParaRPr lang="en-US" altLang="zh-CN" dirty="0"/>
          </a:p>
          <a:p>
            <a:r>
              <a:rPr lang="zh-CN" altLang="en-US" dirty="0"/>
              <a:t>钢筋、混凝土</a:t>
            </a:r>
            <a:endParaRPr lang="en-US" altLang="zh-CN" dirty="0"/>
          </a:p>
          <a:p>
            <a:endParaRPr lang="en-US" altLang="zh-CN" dirty="0"/>
          </a:p>
          <a:p>
            <a:r>
              <a:rPr lang="zh-CN" altLang="en-US" dirty="0"/>
              <a:t>钢材</a:t>
            </a:r>
            <a:endParaRPr lang="en-US" altLang="zh-CN" dirty="0"/>
          </a:p>
          <a:p>
            <a:endParaRPr lang="en-US" altLang="zh-CN" dirty="0"/>
          </a:p>
          <a:p>
            <a:r>
              <a:rPr lang="zh-CN" altLang="en-US" dirty="0"/>
              <a:t>木材</a:t>
            </a:r>
          </a:p>
        </p:txBody>
      </p:sp>
    </p:spTree>
    <p:extLst>
      <p:ext uri="{BB962C8B-B14F-4D97-AF65-F5344CB8AC3E}">
        <p14:creationId xmlns:p14="http://schemas.microsoft.com/office/powerpoint/2010/main" val="3261583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结构形式：砖混结构</a:t>
              </a:r>
              <a:endParaRPr lang="zh-CN" sz="2100" kern="1200" dirty="0"/>
            </a:p>
          </p:txBody>
        </p:sp>
      </p:grpSp>
      <p:sp>
        <p:nvSpPr>
          <p:cNvPr id="2" name="文本框 1"/>
          <p:cNvSpPr txBox="1"/>
          <p:nvPr/>
        </p:nvSpPr>
        <p:spPr>
          <a:xfrm>
            <a:off x="1919812" y="2636912"/>
            <a:ext cx="8712968" cy="3108543"/>
          </a:xfrm>
          <a:prstGeom prst="rect">
            <a:avLst/>
          </a:prstGeom>
          <a:noFill/>
        </p:spPr>
        <p:txBody>
          <a:bodyPr wrap="square" rtlCol="0">
            <a:spAutoFit/>
          </a:bodyPr>
          <a:lstStyle/>
          <a:p>
            <a:r>
              <a:rPr lang="zh-CN" altLang="en-US" dirty="0"/>
              <a:t>结构中竖向承重主要以砖或砌块为主，楼、屋面采用钢筋混凝土板的结构。</a:t>
            </a:r>
            <a:endParaRPr lang="en-US" altLang="zh-CN" dirty="0"/>
          </a:p>
          <a:p>
            <a:endParaRPr lang="en-US" altLang="zh-CN" dirty="0"/>
          </a:p>
          <a:p>
            <a:r>
              <a:rPr lang="zh-CN" altLang="en-US" dirty="0"/>
              <a:t>一般</a:t>
            </a:r>
            <a:r>
              <a:rPr lang="en-US" altLang="zh-CN" dirty="0"/>
              <a:t>2000</a:t>
            </a:r>
            <a:r>
              <a:rPr lang="zh-CN" altLang="en-US" dirty="0"/>
              <a:t>年以前、</a:t>
            </a:r>
            <a:endParaRPr lang="en-US" altLang="zh-CN" dirty="0"/>
          </a:p>
          <a:p>
            <a:r>
              <a:rPr lang="zh-CN" altLang="en-US" dirty="0"/>
              <a:t>六层以内住宅，和大部</a:t>
            </a:r>
            <a:endParaRPr lang="en-US" altLang="zh-CN" dirty="0"/>
          </a:p>
          <a:p>
            <a:r>
              <a:rPr lang="zh-CN" altLang="en-US" dirty="0"/>
              <a:t>分低矮农村房屋多为</a:t>
            </a:r>
            <a:endParaRPr lang="en-US" altLang="zh-CN" dirty="0"/>
          </a:p>
          <a:p>
            <a:r>
              <a:rPr lang="zh-CN" altLang="en-US" dirty="0"/>
              <a:t>砖混结构。</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8" y="3429000"/>
            <a:ext cx="4139952" cy="3104964"/>
          </a:xfrm>
          <a:prstGeom prst="rect">
            <a:avLst/>
          </a:prstGeom>
        </p:spPr>
      </p:pic>
    </p:spTree>
    <p:extLst>
      <p:ext uri="{BB962C8B-B14F-4D97-AF65-F5344CB8AC3E}">
        <p14:creationId xmlns:p14="http://schemas.microsoft.com/office/powerpoint/2010/main" val="42533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结构形式：砖木结构</a:t>
              </a:r>
              <a:endParaRPr lang="zh-CN" sz="2100" kern="1200" dirty="0"/>
            </a:p>
          </p:txBody>
        </p:sp>
      </p:grpSp>
      <p:sp>
        <p:nvSpPr>
          <p:cNvPr id="2" name="文本框 1"/>
          <p:cNvSpPr txBox="1"/>
          <p:nvPr/>
        </p:nvSpPr>
        <p:spPr>
          <a:xfrm>
            <a:off x="1919812" y="2636912"/>
            <a:ext cx="8712968" cy="954107"/>
          </a:xfrm>
          <a:prstGeom prst="rect">
            <a:avLst/>
          </a:prstGeom>
          <a:noFill/>
        </p:spPr>
        <p:txBody>
          <a:bodyPr wrap="square" rtlCol="0">
            <a:spAutoFit/>
          </a:bodyPr>
          <a:lstStyle/>
          <a:p>
            <a:r>
              <a:rPr lang="zh-CN" altLang="en-US" dirty="0"/>
              <a:t>结构中竖向承重主要以砖和</a:t>
            </a:r>
            <a:r>
              <a:rPr lang="en-US" altLang="zh-CN" dirty="0"/>
              <a:t>(</a:t>
            </a:r>
            <a:r>
              <a:rPr lang="zh-CN" altLang="en-US" dirty="0"/>
              <a:t>或</a:t>
            </a:r>
            <a:r>
              <a:rPr lang="en-US" altLang="zh-CN" dirty="0"/>
              <a:t>)</a:t>
            </a:r>
            <a:r>
              <a:rPr lang="zh-CN" altLang="en-US" dirty="0"/>
              <a:t>木柱为主，楼、屋面采用木材的结构。</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5840" y="3591019"/>
            <a:ext cx="4464496" cy="2976331"/>
          </a:xfrm>
          <a:prstGeom prst="rect">
            <a:avLst/>
          </a:prstGeom>
        </p:spPr>
      </p:pic>
    </p:spTree>
    <p:extLst>
      <p:ext uri="{BB962C8B-B14F-4D97-AF65-F5344CB8AC3E}">
        <p14:creationId xmlns:p14="http://schemas.microsoft.com/office/powerpoint/2010/main" val="2657222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结构形式：混凝土框架结构</a:t>
              </a:r>
              <a:endParaRPr lang="zh-CN" sz="2100" kern="1200" dirty="0"/>
            </a:p>
          </p:txBody>
        </p:sp>
      </p:grpSp>
      <p:sp>
        <p:nvSpPr>
          <p:cNvPr id="2" name="文本框 1"/>
          <p:cNvSpPr txBox="1"/>
          <p:nvPr/>
        </p:nvSpPr>
        <p:spPr>
          <a:xfrm>
            <a:off x="1919812" y="2636912"/>
            <a:ext cx="8712968" cy="1815882"/>
          </a:xfrm>
          <a:prstGeom prst="rect">
            <a:avLst/>
          </a:prstGeom>
          <a:noFill/>
        </p:spPr>
        <p:txBody>
          <a:bodyPr wrap="square" rtlCol="0">
            <a:spAutoFit/>
          </a:bodyPr>
          <a:lstStyle/>
          <a:p>
            <a:r>
              <a:rPr lang="zh-CN" altLang="en-US" dirty="0"/>
              <a:t>由混凝土梁、柱组成主体空间结构，楼、屋面采用混凝土楼板的结构。</a:t>
            </a:r>
            <a:endParaRPr lang="en-US" altLang="zh-CN" dirty="0"/>
          </a:p>
          <a:p>
            <a:endParaRPr lang="en-US" altLang="zh-CN" dirty="0"/>
          </a:p>
          <a:p>
            <a:r>
              <a:rPr lang="zh-CN" altLang="en-US" dirty="0"/>
              <a:t>框架结构中的墙体为后砌。</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4032" y="3429000"/>
            <a:ext cx="4423420" cy="2948947"/>
          </a:xfrm>
          <a:prstGeom prst="rect">
            <a:avLst/>
          </a:prstGeom>
        </p:spPr>
      </p:pic>
    </p:spTree>
    <p:extLst>
      <p:ext uri="{BB962C8B-B14F-4D97-AF65-F5344CB8AC3E}">
        <p14:creationId xmlns:p14="http://schemas.microsoft.com/office/powerpoint/2010/main" val="36949680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结构形式：钢结构</a:t>
              </a:r>
              <a:endParaRPr lang="zh-CN" sz="2100" kern="1200" dirty="0"/>
            </a:p>
          </p:txBody>
        </p:sp>
      </p:grpSp>
      <p:sp>
        <p:nvSpPr>
          <p:cNvPr id="2" name="文本框 1"/>
          <p:cNvSpPr txBox="1"/>
          <p:nvPr/>
        </p:nvSpPr>
        <p:spPr>
          <a:xfrm>
            <a:off x="1919812" y="2636912"/>
            <a:ext cx="8712968" cy="954107"/>
          </a:xfrm>
          <a:prstGeom prst="rect">
            <a:avLst/>
          </a:prstGeom>
          <a:noFill/>
        </p:spPr>
        <p:txBody>
          <a:bodyPr wrap="square" rtlCol="0">
            <a:spAutoFit/>
          </a:bodyPr>
          <a:lstStyle/>
          <a:p>
            <a:r>
              <a:rPr lang="zh-CN" altLang="en-US" dirty="0"/>
              <a:t>由钢结构柱、钢结构梁承重的结构。</a:t>
            </a:r>
            <a:endParaRPr lang="en-US" altLang="zh-CN" dirty="0"/>
          </a:p>
          <a:p>
            <a:endParaRPr lang="en-US" altLang="zh-CN"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5046" y="3356992"/>
            <a:ext cx="4762500" cy="2943225"/>
          </a:xfrm>
          <a:prstGeom prst="rect">
            <a:avLst/>
          </a:prstGeom>
        </p:spPr>
      </p:pic>
    </p:spTree>
    <p:extLst>
      <p:ext uri="{BB962C8B-B14F-4D97-AF65-F5344CB8AC3E}">
        <p14:creationId xmlns:p14="http://schemas.microsoft.com/office/powerpoint/2010/main" val="3409048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结构形式：其它</a:t>
              </a:r>
              <a:endParaRPr lang="zh-CN" sz="2100" kern="1200" dirty="0"/>
            </a:p>
          </p:txBody>
        </p:sp>
      </p:grpSp>
      <p:sp>
        <p:nvSpPr>
          <p:cNvPr id="2" name="文本框 1"/>
          <p:cNvSpPr txBox="1"/>
          <p:nvPr/>
        </p:nvSpPr>
        <p:spPr>
          <a:xfrm>
            <a:off x="1919812" y="2636912"/>
            <a:ext cx="9144740" cy="2246769"/>
          </a:xfrm>
          <a:prstGeom prst="rect">
            <a:avLst/>
          </a:prstGeom>
          <a:noFill/>
        </p:spPr>
        <p:txBody>
          <a:bodyPr wrap="square" rtlCol="0">
            <a:spAutoFit/>
          </a:bodyPr>
          <a:lstStyle/>
          <a:p>
            <a:r>
              <a:rPr lang="zh-CN" altLang="en-US" dirty="0"/>
              <a:t>除以上常见结构形式外，均列入其它类，如：</a:t>
            </a:r>
            <a:endParaRPr lang="en-US" altLang="zh-CN" dirty="0"/>
          </a:p>
          <a:p>
            <a:r>
              <a:rPr lang="zh-CN" altLang="en-US" dirty="0"/>
              <a:t>立帖（传统里弄多</a:t>
            </a:r>
            <a:r>
              <a:rPr lang="zh-CN" altLang="en-US" dirty="0" smtClean="0"/>
              <a:t>采用）</a:t>
            </a:r>
            <a:endParaRPr lang="en-US" altLang="zh-CN" dirty="0"/>
          </a:p>
          <a:p>
            <a:r>
              <a:rPr lang="zh-CN" altLang="en-US" dirty="0"/>
              <a:t>排架（大跨度单跨厂房多采用）</a:t>
            </a:r>
            <a:endParaRPr lang="en-US" altLang="zh-CN" dirty="0"/>
          </a:p>
          <a:p>
            <a:r>
              <a:rPr lang="zh-CN" altLang="en-US" dirty="0"/>
              <a:t>剪力墙、短肢剪力墙、框架剪力墙、板柱结构等，多用高层建筑。</a:t>
            </a:r>
            <a:endParaRPr lang="en-US" altLang="zh-CN" dirty="0"/>
          </a:p>
        </p:txBody>
      </p:sp>
    </p:spTree>
    <p:extLst>
      <p:ext uri="{BB962C8B-B14F-4D97-AF65-F5344CB8AC3E}">
        <p14:creationId xmlns:p14="http://schemas.microsoft.com/office/powerpoint/2010/main" val="7595240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外墙面类型</a:t>
              </a:r>
              <a:endParaRPr lang="zh-CN" sz="2100" kern="1200" dirty="0"/>
            </a:p>
          </p:txBody>
        </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424" y="2564904"/>
            <a:ext cx="10354343" cy="3681545"/>
          </a:xfrm>
          <a:prstGeom prst="rect">
            <a:avLst/>
          </a:prstGeom>
        </p:spPr>
      </p:pic>
    </p:spTree>
    <p:extLst>
      <p:ext uri="{BB962C8B-B14F-4D97-AF65-F5344CB8AC3E}">
        <p14:creationId xmlns:p14="http://schemas.microsoft.com/office/powerpoint/2010/main" val="1039885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外墙面类型</a:t>
              </a:r>
              <a:endParaRPr lang="zh-CN" sz="2100" kern="1200" dirty="0"/>
            </a:p>
          </p:txBody>
        </p:sp>
      </p:grpSp>
      <p:sp>
        <p:nvSpPr>
          <p:cNvPr id="4" name="矩形 3"/>
          <p:cNvSpPr/>
          <p:nvPr/>
        </p:nvSpPr>
        <p:spPr>
          <a:xfrm>
            <a:off x="1919535" y="2803679"/>
            <a:ext cx="9010617" cy="2677656"/>
          </a:xfrm>
          <a:prstGeom prst="rect">
            <a:avLst/>
          </a:prstGeom>
        </p:spPr>
        <p:txBody>
          <a:bodyPr wrap="square">
            <a:spAutoFit/>
          </a:bodyPr>
          <a:lstStyle/>
          <a:p>
            <a:r>
              <a:rPr lang="zh-CN" altLang="en-US" dirty="0" smtClean="0"/>
              <a:t>涂料，就是</a:t>
            </a:r>
            <a:r>
              <a:rPr lang="zh-CN" altLang="en-US" dirty="0"/>
              <a:t>能够涂覆在被涂物件表面并能形成牢固附着的连续薄膜的材料</a:t>
            </a:r>
            <a:r>
              <a:rPr lang="zh-CN" altLang="en-US" dirty="0" smtClean="0"/>
              <a:t>。</a:t>
            </a:r>
            <a:endParaRPr lang="en-US" altLang="zh-CN" dirty="0" smtClean="0"/>
          </a:p>
          <a:p>
            <a:endParaRPr lang="zh-CN" altLang="en-US" dirty="0"/>
          </a:p>
          <a:p>
            <a:r>
              <a:rPr lang="zh-CN" altLang="en-US" dirty="0"/>
              <a:t>分为乳胶漆、质感涂料（分平涂、小拉花、大拉花、浮雕造型等）、真石漆（以天然石材粉碎颗粒做成，分单彩和多彩）、多彩涂料、金属漆等。</a:t>
            </a:r>
          </a:p>
        </p:txBody>
      </p:sp>
    </p:spTree>
    <p:extLst>
      <p:ext uri="{BB962C8B-B14F-4D97-AF65-F5344CB8AC3E}">
        <p14:creationId xmlns:p14="http://schemas.microsoft.com/office/powerpoint/2010/main" val="570006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MH_Others_10" descr="#wm#_48_07_*Z">
            <a:extLst>
              <a:ext uri="{FF2B5EF4-FFF2-40B4-BE49-F238E27FC236}">
                <a16:creationId xmlns="" xmlns:a16="http://schemas.microsoft.com/office/drawing/2014/main" id="{0F659F81-097D-4B2F-A0E6-FD9E755AD0B0}"/>
              </a:ext>
            </a:extLst>
          </p:cNvPr>
          <p:cNvSpPr>
            <a:spLocks noChangeArrowheads="1"/>
          </p:cNvSpPr>
          <p:nvPr>
            <p:custDataLst>
              <p:tags r:id="rId2"/>
            </p:custDataLst>
          </p:nvPr>
        </p:nvSpPr>
        <p:spPr bwMode="auto">
          <a:xfrm>
            <a:off x="1548364" y="1024457"/>
            <a:ext cx="1526319" cy="1529573"/>
          </a:xfrm>
          <a:prstGeom prst="ellipse">
            <a:avLst/>
          </a:prstGeom>
          <a:solidFill>
            <a:srgbClr val="333399">
              <a:alpha val="86000"/>
            </a:srgbClr>
          </a:solidFill>
          <a:ln>
            <a:noFill/>
          </a:ln>
          <a:effectLst/>
        </p:spPr>
        <p:txBody>
          <a:bodyPr wrap="square"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7200" b="1" i="0" u="none" strike="noStrike" kern="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目</a:t>
            </a:r>
            <a:endParaRPr kumimoji="0" lang="zh-CN" altLang="zh-CN" sz="7200" b="1" i="0" u="none" strike="noStrike" kern="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0" name="MH_Others_11" descr="#wm#_48_07_*Z">
            <a:extLst>
              <a:ext uri="{FF2B5EF4-FFF2-40B4-BE49-F238E27FC236}">
                <a16:creationId xmlns="" xmlns:a16="http://schemas.microsoft.com/office/drawing/2014/main" id="{14526A1B-2570-4BC4-9A43-8C417B0C56D7}"/>
              </a:ext>
            </a:extLst>
          </p:cNvPr>
          <p:cNvSpPr>
            <a:spLocks noChangeArrowheads="1"/>
          </p:cNvSpPr>
          <p:nvPr>
            <p:custDataLst>
              <p:tags r:id="rId3"/>
            </p:custDataLst>
          </p:nvPr>
        </p:nvSpPr>
        <p:spPr bwMode="auto">
          <a:xfrm>
            <a:off x="2611753" y="2165831"/>
            <a:ext cx="925856" cy="927828"/>
          </a:xfrm>
          <a:prstGeom prst="ellipse">
            <a:avLst/>
          </a:prstGeom>
          <a:solidFill>
            <a:srgbClr val="333399">
              <a:alpha val="30000"/>
            </a:srgbClr>
          </a:solidFill>
          <a:ln>
            <a:noFill/>
          </a:ln>
          <a:effectLst/>
        </p:spPr>
        <p:txBody>
          <a:bodyPr wrap="square"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4400" b="0" i="0" u="none" strike="noStrike" kern="0" cap="none" spc="0" normalizeH="0" baseline="0" noProof="0">
                <a:ln>
                  <a:noFill/>
                </a:ln>
                <a:solidFill>
                  <a:srgbClr val="333399">
                    <a:lumMod val="75000"/>
                  </a:srgbClr>
                </a:solidFill>
                <a:effectLst/>
                <a:uLnTx/>
                <a:uFillTx/>
                <a:latin typeface="Times New Roman" panose="02020603050405020304" pitchFamily="18" charset="0"/>
                <a:ea typeface="微软雅黑" panose="020B0503020204020204" pitchFamily="34" charset="-122"/>
                <a:sym typeface="Arial" panose="020B0604020202020204" pitchFamily="34" charset="0"/>
              </a:rPr>
              <a:t>录</a:t>
            </a:r>
            <a:endParaRPr kumimoji="0" lang="zh-CN" altLang="zh-CN" sz="4400" b="0" i="0" u="none" strike="noStrike" kern="0" cap="none" spc="0" normalizeH="0" baseline="0" noProof="0">
              <a:ln>
                <a:noFill/>
              </a:ln>
              <a:solidFill>
                <a:srgbClr val="333399">
                  <a:lumMod val="75000"/>
                </a:srgbClr>
              </a:solidFill>
              <a:effectLst/>
              <a:uLnTx/>
              <a:uFillTx/>
              <a:latin typeface="Times New Roman" panose="02020603050405020304" pitchFamily="18" charset="0"/>
              <a:ea typeface="微软雅黑" panose="020B0503020204020204" pitchFamily="34" charset="-122"/>
              <a:sym typeface="Arial" panose="020B0604020202020204" pitchFamily="34" charset="0"/>
            </a:endParaRPr>
          </a:p>
        </p:txBody>
      </p:sp>
      <p:sp>
        <p:nvSpPr>
          <p:cNvPr id="41" name="MH_Others_12">
            <a:extLst>
              <a:ext uri="{FF2B5EF4-FFF2-40B4-BE49-F238E27FC236}">
                <a16:creationId xmlns="" xmlns:a16="http://schemas.microsoft.com/office/drawing/2014/main" id="{E887A728-6082-4F68-8825-C4B6271ED42E}"/>
              </a:ext>
            </a:extLst>
          </p:cNvPr>
          <p:cNvSpPr txBox="1"/>
          <p:nvPr>
            <p:custDataLst>
              <p:tags r:id="rId4"/>
            </p:custDataLst>
          </p:nvPr>
        </p:nvSpPr>
        <p:spPr>
          <a:xfrm>
            <a:off x="1943608" y="2629745"/>
            <a:ext cx="612357" cy="2746184"/>
          </a:xfrm>
          <a:prstGeom prst="rect">
            <a:avLst/>
          </a:prstGeom>
          <a:noFill/>
        </p:spPr>
        <p:txBody>
          <a:bodyPr vert="eaVert" wrap="square" lIns="0" tIns="0" rIns="0" bIns="0" rtlCol="0" anchor="ctr" anchorCtr="0">
            <a:normAutofit/>
          </a:bodyPr>
          <a:lstStyle/>
          <a:p>
            <a:r>
              <a:rPr lang="en-US" altLang="zh-CN" sz="3600">
                <a:solidFill>
                  <a:srgbClr val="333399">
                    <a:lumMod val="20000"/>
                    <a:lumOff val="80000"/>
                  </a:srgbClr>
                </a:solidFill>
                <a:latin typeface="Times New Roman" panose="02020603050405020304" pitchFamily="18" charset="0"/>
                <a:ea typeface="微软雅黑" panose="020B0503020204020204" pitchFamily="34" charset="-122"/>
              </a:rPr>
              <a:t>CONTENTS</a:t>
            </a:r>
            <a:endParaRPr lang="zh-CN" altLang="en-US" sz="3600">
              <a:solidFill>
                <a:srgbClr val="333399">
                  <a:lumMod val="20000"/>
                  <a:lumOff val="80000"/>
                </a:srgbClr>
              </a:solidFill>
              <a:latin typeface="Times New Roman" panose="02020603050405020304" pitchFamily="18" charset="0"/>
              <a:ea typeface="微软雅黑" panose="020B0503020204020204" pitchFamily="34" charset="-122"/>
            </a:endParaRPr>
          </a:p>
        </p:txBody>
      </p:sp>
      <p:sp>
        <p:nvSpPr>
          <p:cNvPr id="42" name="MH_Entry_1">
            <a:extLst>
              <a:ext uri="{FF2B5EF4-FFF2-40B4-BE49-F238E27FC236}">
                <a16:creationId xmlns="" xmlns:a16="http://schemas.microsoft.com/office/drawing/2014/main" id="{775EE8B2-E10A-42BE-B92A-F46ABF6CA064}"/>
              </a:ext>
            </a:extLst>
          </p:cNvPr>
          <p:cNvSpPr txBox="1"/>
          <p:nvPr>
            <p:custDataLst>
              <p:tags r:id="rId5"/>
            </p:custDataLst>
          </p:nvPr>
        </p:nvSpPr>
        <p:spPr>
          <a:xfrm>
            <a:off x="5850693" y="1414995"/>
            <a:ext cx="4000500" cy="435931"/>
          </a:xfrm>
          <a:prstGeom prst="rect">
            <a:avLst/>
          </a:prstGeom>
          <a:noFill/>
        </p:spPr>
        <p:txBody>
          <a:bodyPr wrap="square" lIns="0" tIns="0" rIns="0" bIns="0" rtlCol="0" anchor="ctr" anchorCtr="0">
            <a:normAutofit/>
          </a:bodyPr>
          <a:lstStyle/>
          <a:p>
            <a:r>
              <a:rPr lang="zh-CN" altLang="en-US" dirty="0">
                <a:solidFill>
                  <a:schemeClr val="tx2">
                    <a:lumMod val="75000"/>
                  </a:schemeClr>
                </a:solidFill>
                <a:latin typeface="Times New Roman" panose="02020603050405020304" pitchFamily="18" charset="0"/>
                <a:ea typeface="微软雅黑" panose="020B0503020204020204" pitchFamily="34" charset="-122"/>
              </a:rPr>
              <a:t>概述</a:t>
            </a:r>
          </a:p>
        </p:txBody>
      </p:sp>
      <p:sp>
        <p:nvSpPr>
          <p:cNvPr id="43" name="MH_Entry_2">
            <a:extLst>
              <a:ext uri="{FF2B5EF4-FFF2-40B4-BE49-F238E27FC236}">
                <a16:creationId xmlns="" xmlns:a16="http://schemas.microsoft.com/office/drawing/2014/main" id="{9DD9D1C5-8EFE-4D7C-A8F7-DECF2F127216}"/>
              </a:ext>
            </a:extLst>
          </p:cNvPr>
          <p:cNvSpPr txBox="1"/>
          <p:nvPr>
            <p:custDataLst>
              <p:tags r:id="rId6"/>
            </p:custDataLst>
          </p:nvPr>
        </p:nvSpPr>
        <p:spPr>
          <a:xfrm>
            <a:off x="5850693" y="2063067"/>
            <a:ext cx="4000500" cy="435931"/>
          </a:xfrm>
          <a:prstGeom prst="rect">
            <a:avLst/>
          </a:prstGeom>
          <a:noFill/>
        </p:spPr>
        <p:txBody>
          <a:bodyPr wrap="square" lIns="0" tIns="0" rIns="0" bIns="0" rtlCol="0" anchor="ctr" anchorCtr="0">
            <a:normAutofit/>
          </a:bodyPr>
          <a:lstStyle/>
          <a:p>
            <a:r>
              <a:rPr lang="zh-CN" altLang="en-US" dirty="0">
                <a:solidFill>
                  <a:srgbClr val="002060"/>
                </a:solidFill>
                <a:latin typeface="Times New Roman" panose="02020603050405020304" pitchFamily="18" charset="0"/>
                <a:ea typeface="微软雅黑" panose="020B0503020204020204" pitchFamily="34" charset="-122"/>
              </a:rPr>
              <a:t>结构信息</a:t>
            </a:r>
          </a:p>
        </p:txBody>
      </p:sp>
      <p:sp>
        <p:nvSpPr>
          <p:cNvPr id="46" name="MH_Entry_2">
            <a:extLst>
              <a:ext uri="{FF2B5EF4-FFF2-40B4-BE49-F238E27FC236}">
                <a16:creationId xmlns="" xmlns:a16="http://schemas.microsoft.com/office/drawing/2014/main" id="{BFDDD58F-01B6-48B5-9BC1-8CFEE1A70EAB}"/>
              </a:ext>
            </a:extLst>
          </p:cNvPr>
          <p:cNvSpPr txBox="1"/>
          <p:nvPr>
            <p:custDataLst>
              <p:tags r:id="rId7"/>
            </p:custDataLst>
          </p:nvPr>
        </p:nvSpPr>
        <p:spPr>
          <a:xfrm>
            <a:off x="5850693" y="2710122"/>
            <a:ext cx="4000500" cy="435931"/>
          </a:xfrm>
          <a:prstGeom prst="rect">
            <a:avLst/>
          </a:prstGeom>
          <a:noFill/>
        </p:spPr>
        <p:txBody>
          <a:bodyPr wrap="square" lIns="0" tIns="0" rIns="0" bIns="0" rtlCol="0" anchor="ctr" anchorCtr="0">
            <a:normAutofit/>
          </a:bodyPr>
          <a:lstStyle/>
          <a:p>
            <a:r>
              <a:rPr lang="zh-CN" altLang="en-US" dirty="0">
                <a:solidFill>
                  <a:srgbClr val="002060"/>
                </a:solidFill>
                <a:latin typeface="Times New Roman" panose="02020603050405020304" pitchFamily="18" charset="0"/>
                <a:ea typeface="微软雅黑" panose="020B0503020204020204" pitchFamily="34" charset="-122"/>
              </a:rPr>
              <a:t>房屋安全隐患信息</a:t>
            </a:r>
          </a:p>
        </p:txBody>
      </p:sp>
      <p:grpSp>
        <p:nvGrpSpPr>
          <p:cNvPr id="47" name="组合 46">
            <a:extLst>
              <a:ext uri="{FF2B5EF4-FFF2-40B4-BE49-F238E27FC236}">
                <a16:creationId xmlns="" xmlns:a16="http://schemas.microsoft.com/office/drawing/2014/main" id="{C7CECFE2-422C-4909-B35C-DE78124E3461}"/>
              </a:ext>
            </a:extLst>
          </p:cNvPr>
          <p:cNvGrpSpPr/>
          <p:nvPr/>
        </p:nvGrpSpPr>
        <p:grpSpPr>
          <a:xfrm>
            <a:off x="4900005" y="1346870"/>
            <a:ext cx="607514" cy="570978"/>
            <a:chOff x="2707224" y="868070"/>
            <a:chExt cx="679521" cy="648072"/>
          </a:xfrm>
          <a:solidFill>
            <a:srgbClr val="FFFFFF">
              <a:lumMod val="75000"/>
            </a:srgbClr>
          </a:solidFill>
        </p:grpSpPr>
        <p:sp>
          <p:nvSpPr>
            <p:cNvPr id="48" name="椭圆 47">
              <a:extLst>
                <a:ext uri="{FF2B5EF4-FFF2-40B4-BE49-F238E27FC236}">
                  <a16:creationId xmlns="" xmlns:a16="http://schemas.microsoft.com/office/drawing/2014/main" id="{AD3672AA-38A7-470B-9D5D-A0646EE79B76}"/>
                </a:ext>
              </a:extLst>
            </p:cNvPr>
            <p:cNvSpPr/>
            <p:nvPr/>
          </p:nvSpPr>
          <p:spPr>
            <a:xfrm>
              <a:off x="2707224" y="868070"/>
              <a:ext cx="679521" cy="648072"/>
            </a:xfrm>
            <a:prstGeom prst="ellipse">
              <a:avLst/>
            </a:prstGeom>
            <a:grpFill/>
            <a:ln w="25400" cap="flat" cmpd="sng" algn="ctr">
              <a:solidFill>
                <a:srgbClr val="BBE0E3">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Arial"/>
                <a:ea typeface="宋体"/>
                <a:cs typeface="+mn-cs"/>
              </a:endParaRPr>
            </a:p>
          </p:txBody>
        </p:sp>
        <p:sp>
          <p:nvSpPr>
            <p:cNvPr id="49" name="TextBox 22">
              <a:extLst>
                <a:ext uri="{FF2B5EF4-FFF2-40B4-BE49-F238E27FC236}">
                  <a16:creationId xmlns="" xmlns:a16="http://schemas.microsoft.com/office/drawing/2014/main" id="{4D46B862-53E4-4F38-8C14-BA8F417EB4C8}"/>
                </a:ext>
              </a:extLst>
            </p:cNvPr>
            <p:cNvSpPr txBox="1"/>
            <p:nvPr/>
          </p:nvSpPr>
          <p:spPr>
            <a:xfrm>
              <a:off x="2785075" y="940078"/>
              <a:ext cx="3600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2">
                      <a:lumMod val="75000"/>
                    </a:schemeClr>
                  </a:solidFill>
                  <a:effectLst/>
                  <a:uLnTx/>
                  <a:uFillTx/>
                  <a:latin typeface="微软雅黑" pitchFamily="34" charset="-122"/>
                  <a:ea typeface="微软雅黑" pitchFamily="34" charset="-122"/>
                </a:rPr>
                <a:t>一</a:t>
              </a:r>
            </a:p>
          </p:txBody>
        </p:sp>
      </p:grpSp>
      <p:grpSp>
        <p:nvGrpSpPr>
          <p:cNvPr id="50" name="组合 49">
            <a:extLst>
              <a:ext uri="{FF2B5EF4-FFF2-40B4-BE49-F238E27FC236}">
                <a16:creationId xmlns="" xmlns:a16="http://schemas.microsoft.com/office/drawing/2014/main" id="{28FAD8AD-849F-408E-AB6B-555C7C8BF931}"/>
              </a:ext>
            </a:extLst>
          </p:cNvPr>
          <p:cNvGrpSpPr/>
          <p:nvPr/>
        </p:nvGrpSpPr>
        <p:grpSpPr>
          <a:xfrm>
            <a:off x="4900005" y="1994942"/>
            <a:ext cx="607514" cy="570978"/>
            <a:chOff x="2707224" y="868070"/>
            <a:chExt cx="679521" cy="648072"/>
          </a:xfrm>
          <a:solidFill>
            <a:srgbClr val="FFFFFF">
              <a:lumMod val="75000"/>
            </a:srgbClr>
          </a:solidFill>
        </p:grpSpPr>
        <p:sp>
          <p:nvSpPr>
            <p:cNvPr id="51" name="椭圆 50">
              <a:extLst>
                <a:ext uri="{FF2B5EF4-FFF2-40B4-BE49-F238E27FC236}">
                  <a16:creationId xmlns="" xmlns:a16="http://schemas.microsoft.com/office/drawing/2014/main" id="{CB9C5B81-8B0F-4915-ABA9-F78371D01ECE}"/>
                </a:ext>
              </a:extLst>
            </p:cNvPr>
            <p:cNvSpPr/>
            <p:nvPr/>
          </p:nvSpPr>
          <p:spPr>
            <a:xfrm>
              <a:off x="2707224" y="868070"/>
              <a:ext cx="679521" cy="648072"/>
            </a:xfrm>
            <a:prstGeom prst="ellipse">
              <a:avLst/>
            </a:prstGeom>
            <a:grpFill/>
            <a:ln w="25400" cap="flat" cmpd="sng" algn="ctr">
              <a:solidFill>
                <a:srgbClr val="BBE0E3">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2060"/>
                </a:solidFill>
                <a:effectLst/>
                <a:uLnTx/>
                <a:uFillTx/>
                <a:latin typeface="Arial"/>
                <a:ea typeface="宋体"/>
                <a:cs typeface="+mn-cs"/>
              </a:endParaRPr>
            </a:p>
          </p:txBody>
        </p:sp>
        <p:sp>
          <p:nvSpPr>
            <p:cNvPr id="52" name="TextBox 25">
              <a:extLst>
                <a:ext uri="{FF2B5EF4-FFF2-40B4-BE49-F238E27FC236}">
                  <a16:creationId xmlns="" xmlns:a16="http://schemas.microsoft.com/office/drawing/2014/main" id="{52CC6BD9-7C96-4380-B7F2-661E787B51A5}"/>
                </a:ext>
              </a:extLst>
            </p:cNvPr>
            <p:cNvSpPr txBox="1"/>
            <p:nvPr/>
          </p:nvSpPr>
          <p:spPr>
            <a:xfrm>
              <a:off x="2785076" y="940078"/>
              <a:ext cx="36004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2060"/>
                  </a:solidFill>
                  <a:effectLst/>
                  <a:uLnTx/>
                  <a:uFillTx/>
                  <a:latin typeface="微软雅黑" pitchFamily="34" charset="-122"/>
                  <a:ea typeface="微软雅黑" pitchFamily="34" charset="-122"/>
                </a:rPr>
                <a:t>二</a:t>
              </a:r>
            </a:p>
          </p:txBody>
        </p:sp>
      </p:grpSp>
      <p:grpSp>
        <p:nvGrpSpPr>
          <p:cNvPr id="53" name="组合 52">
            <a:extLst>
              <a:ext uri="{FF2B5EF4-FFF2-40B4-BE49-F238E27FC236}">
                <a16:creationId xmlns="" xmlns:a16="http://schemas.microsoft.com/office/drawing/2014/main" id="{058A3B86-88BE-444A-B632-5D1FC7F61AD1}"/>
              </a:ext>
            </a:extLst>
          </p:cNvPr>
          <p:cNvGrpSpPr/>
          <p:nvPr/>
        </p:nvGrpSpPr>
        <p:grpSpPr>
          <a:xfrm>
            <a:off x="4900005" y="2641997"/>
            <a:ext cx="607514" cy="570978"/>
            <a:chOff x="2707224" y="868070"/>
            <a:chExt cx="679521" cy="648072"/>
          </a:xfrm>
          <a:solidFill>
            <a:srgbClr val="FFFFFF">
              <a:lumMod val="75000"/>
            </a:srgbClr>
          </a:solidFill>
        </p:grpSpPr>
        <p:sp>
          <p:nvSpPr>
            <p:cNvPr id="54" name="椭圆 53">
              <a:extLst>
                <a:ext uri="{FF2B5EF4-FFF2-40B4-BE49-F238E27FC236}">
                  <a16:creationId xmlns="" xmlns:a16="http://schemas.microsoft.com/office/drawing/2014/main" id="{15F2DC3F-0C7C-46C8-A55D-C2B1C795663D}"/>
                </a:ext>
              </a:extLst>
            </p:cNvPr>
            <p:cNvSpPr/>
            <p:nvPr/>
          </p:nvSpPr>
          <p:spPr>
            <a:xfrm>
              <a:off x="2707224" y="868070"/>
              <a:ext cx="679521" cy="648072"/>
            </a:xfrm>
            <a:prstGeom prst="ellipse">
              <a:avLst/>
            </a:prstGeom>
            <a:grpFill/>
            <a:ln w="25400" cap="flat" cmpd="sng" algn="ctr">
              <a:solidFill>
                <a:srgbClr val="BBE0E3">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2060"/>
                </a:solidFill>
                <a:effectLst/>
                <a:uLnTx/>
                <a:uFillTx/>
                <a:latin typeface="Arial"/>
                <a:ea typeface="宋体"/>
                <a:cs typeface="+mn-cs"/>
              </a:endParaRPr>
            </a:p>
          </p:txBody>
        </p:sp>
        <p:sp>
          <p:nvSpPr>
            <p:cNvPr id="55" name="TextBox 28">
              <a:extLst>
                <a:ext uri="{FF2B5EF4-FFF2-40B4-BE49-F238E27FC236}">
                  <a16:creationId xmlns="" xmlns:a16="http://schemas.microsoft.com/office/drawing/2014/main" id="{29F6A022-6CC7-4532-8479-0F5713A5E651}"/>
                </a:ext>
              </a:extLst>
            </p:cNvPr>
            <p:cNvSpPr txBox="1"/>
            <p:nvPr/>
          </p:nvSpPr>
          <p:spPr>
            <a:xfrm>
              <a:off x="2785076" y="940078"/>
              <a:ext cx="36004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2060"/>
                  </a:solidFill>
                  <a:effectLst/>
                  <a:uLnTx/>
                  <a:uFillTx/>
                  <a:latin typeface="微软雅黑" pitchFamily="34" charset="-122"/>
                  <a:ea typeface="微软雅黑" pitchFamily="34" charset="-122"/>
                </a:rPr>
                <a:t>三</a:t>
              </a:r>
            </a:p>
          </p:txBody>
        </p:sp>
      </p:grpSp>
      <p:sp>
        <p:nvSpPr>
          <p:cNvPr id="62" name="MH_Entry_2">
            <a:extLst>
              <a:ext uri="{FF2B5EF4-FFF2-40B4-BE49-F238E27FC236}">
                <a16:creationId xmlns="" xmlns:a16="http://schemas.microsoft.com/office/drawing/2014/main" id="{87F12A03-B233-4396-90E8-523CBEC0C2D7}"/>
              </a:ext>
            </a:extLst>
          </p:cNvPr>
          <p:cNvSpPr txBox="1"/>
          <p:nvPr>
            <p:custDataLst>
              <p:tags r:id="rId8"/>
            </p:custDataLst>
          </p:nvPr>
        </p:nvSpPr>
        <p:spPr>
          <a:xfrm>
            <a:off x="5850693" y="3356160"/>
            <a:ext cx="4000500" cy="435931"/>
          </a:xfrm>
          <a:prstGeom prst="rect">
            <a:avLst/>
          </a:prstGeom>
          <a:noFill/>
        </p:spPr>
        <p:txBody>
          <a:bodyPr wrap="square" lIns="0" tIns="0" rIns="0" bIns="0" rtlCol="0" anchor="ctr" anchorCtr="0">
            <a:normAutofit/>
          </a:bodyPr>
          <a:lstStyle/>
          <a:p>
            <a:r>
              <a:rPr lang="zh-CN" altLang="en-US" dirty="0">
                <a:solidFill>
                  <a:srgbClr val="002060"/>
                </a:solidFill>
                <a:latin typeface="Times New Roman" panose="02020603050405020304" pitchFamily="18" charset="0"/>
                <a:ea typeface="微软雅黑" panose="020B0503020204020204" pitchFamily="34" charset="-122"/>
              </a:rPr>
              <a:t>排查判断</a:t>
            </a:r>
          </a:p>
        </p:txBody>
      </p:sp>
      <p:grpSp>
        <p:nvGrpSpPr>
          <p:cNvPr id="63" name="组合 62">
            <a:extLst>
              <a:ext uri="{FF2B5EF4-FFF2-40B4-BE49-F238E27FC236}">
                <a16:creationId xmlns="" xmlns:a16="http://schemas.microsoft.com/office/drawing/2014/main" id="{7941AC75-68C6-4018-9BBF-4A94B5CA2ABB}"/>
              </a:ext>
            </a:extLst>
          </p:cNvPr>
          <p:cNvGrpSpPr/>
          <p:nvPr/>
        </p:nvGrpSpPr>
        <p:grpSpPr>
          <a:xfrm>
            <a:off x="4900005" y="3288035"/>
            <a:ext cx="607514" cy="570978"/>
            <a:chOff x="2707224" y="868070"/>
            <a:chExt cx="679521" cy="648072"/>
          </a:xfrm>
          <a:solidFill>
            <a:srgbClr val="FFFFFF">
              <a:lumMod val="75000"/>
            </a:srgbClr>
          </a:solidFill>
        </p:grpSpPr>
        <p:sp>
          <p:nvSpPr>
            <p:cNvPr id="64" name="椭圆 63">
              <a:extLst>
                <a:ext uri="{FF2B5EF4-FFF2-40B4-BE49-F238E27FC236}">
                  <a16:creationId xmlns="" xmlns:a16="http://schemas.microsoft.com/office/drawing/2014/main" id="{FDFB5E79-2A0E-4180-A18D-8D950CB1B369}"/>
                </a:ext>
              </a:extLst>
            </p:cNvPr>
            <p:cNvSpPr/>
            <p:nvPr/>
          </p:nvSpPr>
          <p:spPr>
            <a:xfrm>
              <a:off x="2707224" y="868070"/>
              <a:ext cx="679521" cy="648072"/>
            </a:xfrm>
            <a:prstGeom prst="ellipse">
              <a:avLst/>
            </a:prstGeom>
            <a:grpFill/>
            <a:ln w="25400" cap="flat" cmpd="sng" algn="ctr">
              <a:solidFill>
                <a:srgbClr val="BBE0E3">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2060"/>
                </a:solidFill>
                <a:effectLst/>
                <a:uLnTx/>
                <a:uFillTx/>
                <a:latin typeface="Arial"/>
                <a:ea typeface="宋体"/>
                <a:cs typeface="+mn-cs"/>
              </a:endParaRPr>
            </a:p>
          </p:txBody>
        </p:sp>
        <p:sp>
          <p:nvSpPr>
            <p:cNvPr id="65" name="TextBox 42">
              <a:extLst>
                <a:ext uri="{FF2B5EF4-FFF2-40B4-BE49-F238E27FC236}">
                  <a16:creationId xmlns="" xmlns:a16="http://schemas.microsoft.com/office/drawing/2014/main" id="{3BC32F9D-B984-41E3-8D0B-A7FA2135AE78}"/>
                </a:ext>
              </a:extLst>
            </p:cNvPr>
            <p:cNvSpPr txBox="1"/>
            <p:nvPr/>
          </p:nvSpPr>
          <p:spPr>
            <a:xfrm>
              <a:off x="2785076" y="940078"/>
              <a:ext cx="36004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2060"/>
                  </a:solidFill>
                  <a:effectLst/>
                  <a:uLnTx/>
                  <a:uFillTx/>
                  <a:latin typeface="微软雅黑" pitchFamily="34" charset="-122"/>
                  <a:ea typeface="微软雅黑" pitchFamily="34" charset="-122"/>
                </a:rPr>
                <a:t>四</a:t>
              </a:r>
            </a:p>
          </p:txBody>
        </p:sp>
      </p:grpSp>
      <p:sp>
        <p:nvSpPr>
          <p:cNvPr id="27" name="MH_Entry_2">
            <a:extLst>
              <a:ext uri="{FF2B5EF4-FFF2-40B4-BE49-F238E27FC236}">
                <a16:creationId xmlns="" xmlns:a16="http://schemas.microsoft.com/office/drawing/2014/main" id="{305DFE3D-308B-4545-AB91-533C3D1D2181}"/>
              </a:ext>
            </a:extLst>
          </p:cNvPr>
          <p:cNvSpPr txBox="1"/>
          <p:nvPr>
            <p:custDataLst>
              <p:tags r:id="rId9"/>
            </p:custDataLst>
          </p:nvPr>
        </p:nvSpPr>
        <p:spPr>
          <a:xfrm>
            <a:off x="5850693" y="4136721"/>
            <a:ext cx="4000500" cy="435931"/>
          </a:xfrm>
          <a:prstGeom prst="rect">
            <a:avLst/>
          </a:prstGeom>
          <a:noFill/>
        </p:spPr>
        <p:txBody>
          <a:bodyPr wrap="square" lIns="0" tIns="0" rIns="0" bIns="0" rtlCol="0" anchor="ctr" anchorCtr="0">
            <a:normAutofit/>
          </a:bodyPr>
          <a:lstStyle/>
          <a:p>
            <a:r>
              <a:rPr lang="zh-CN" altLang="en-US" dirty="0">
                <a:solidFill>
                  <a:srgbClr val="002060"/>
                </a:solidFill>
                <a:latin typeface="Times New Roman" panose="02020603050405020304" pitchFamily="18" charset="0"/>
                <a:ea typeface="微软雅黑" panose="020B0503020204020204" pitchFamily="34" charset="-122"/>
              </a:rPr>
              <a:t>优化流程建议</a:t>
            </a:r>
          </a:p>
        </p:txBody>
      </p:sp>
      <p:grpSp>
        <p:nvGrpSpPr>
          <p:cNvPr id="28" name="组合 27">
            <a:extLst>
              <a:ext uri="{FF2B5EF4-FFF2-40B4-BE49-F238E27FC236}">
                <a16:creationId xmlns="" xmlns:a16="http://schemas.microsoft.com/office/drawing/2014/main" id="{CB46F209-C868-48D8-84E9-C08DB7E92285}"/>
              </a:ext>
            </a:extLst>
          </p:cNvPr>
          <p:cNvGrpSpPr/>
          <p:nvPr/>
        </p:nvGrpSpPr>
        <p:grpSpPr>
          <a:xfrm>
            <a:off x="4900005" y="4068596"/>
            <a:ext cx="607514" cy="570978"/>
            <a:chOff x="2707224" y="868070"/>
            <a:chExt cx="679521" cy="648072"/>
          </a:xfrm>
          <a:solidFill>
            <a:srgbClr val="FFFFFF">
              <a:lumMod val="75000"/>
            </a:srgbClr>
          </a:solidFill>
        </p:grpSpPr>
        <p:sp>
          <p:nvSpPr>
            <p:cNvPr id="29" name="椭圆 28">
              <a:extLst>
                <a:ext uri="{FF2B5EF4-FFF2-40B4-BE49-F238E27FC236}">
                  <a16:creationId xmlns="" xmlns:a16="http://schemas.microsoft.com/office/drawing/2014/main" id="{0F4411AC-ECB2-4B0B-B44A-A3F9F7D3866B}"/>
                </a:ext>
              </a:extLst>
            </p:cNvPr>
            <p:cNvSpPr/>
            <p:nvPr/>
          </p:nvSpPr>
          <p:spPr>
            <a:xfrm>
              <a:off x="2707224" y="868070"/>
              <a:ext cx="679521" cy="648072"/>
            </a:xfrm>
            <a:prstGeom prst="ellipse">
              <a:avLst/>
            </a:prstGeom>
            <a:grpFill/>
            <a:ln w="25400" cap="flat" cmpd="sng" algn="ctr">
              <a:solidFill>
                <a:srgbClr val="BBE0E3">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2060"/>
                </a:solidFill>
                <a:effectLst/>
                <a:uLnTx/>
                <a:uFillTx/>
                <a:latin typeface="Arial"/>
                <a:ea typeface="宋体"/>
                <a:cs typeface="+mn-cs"/>
              </a:endParaRPr>
            </a:p>
          </p:txBody>
        </p:sp>
        <p:sp>
          <p:nvSpPr>
            <p:cNvPr id="30" name="TextBox 42">
              <a:extLst>
                <a:ext uri="{FF2B5EF4-FFF2-40B4-BE49-F238E27FC236}">
                  <a16:creationId xmlns="" xmlns:a16="http://schemas.microsoft.com/office/drawing/2014/main" id="{A8736EAE-A486-4632-9A83-9D82CB4AF965}"/>
                </a:ext>
              </a:extLst>
            </p:cNvPr>
            <p:cNvSpPr txBox="1"/>
            <p:nvPr/>
          </p:nvSpPr>
          <p:spPr>
            <a:xfrm>
              <a:off x="2785076" y="940078"/>
              <a:ext cx="360041" cy="52400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2060"/>
                  </a:solidFill>
                  <a:effectLst/>
                  <a:uLnTx/>
                  <a:uFillTx/>
                  <a:latin typeface="微软雅黑" pitchFamily="34" charset="-122"/>
                  <a:ea typeface="微软雅黑" pitchFamily="34" charset="-122"/>
                </a:rPr>
                <a:t>五</a:t>
              </a:r>
              <a:endParaRPr kumimoji="0" lang="zh-CN" altLang="en-US" sz="2400" b="1" i="0" u="none" strike="noStrike" kern="0" cap="none" spc="0" normalizeH="0" baseline="0" noProof="0" dirty="0">
                <a:ln>
                  <a:noFill/>
                </a:ln>
                <a:solidFill>
                  <a:srgbClr val="002060"/>
                </a:solidFill>
                <a:effectLst/>
                <a:uLnTx/>
                <a:uFillTx/>
                <a:latin typeface="微软雅黑" pitchFamily="34" charset="-122"/>
                <a:ea typeface="微软雅黑" pitchFamily="34" charset="-122"/>
              </a:endParaRPr>
            </a:p>
          </p:txBody>
        </p:sp>
      </p:grpSp>
      <p:sp>
        <p:nvSpPr>
          <p:cNvPr id="31" name="MH_Entry_2">
            <a:extLst>
              <a:ext uri="{FF2B5EF4-FFF2-40B4-BE49-F238E27FC236}">
                <a16:creationId xmlns="" xmlns:a16="http://schemas.microsoft.com/office/drawing/2014/main" id="{2160FF5E-D5D6-47ED-A1EB-BC792D301AB8}"/>
              </a:ext>
            </a:extLst>
          </p:cNvPr>
          <p:cNvSpPr txBox="1"/>
          <p:nvPr>
            <p:custDataLst>
              <p:tags r:id="rId10"/>
            </p:custDataLst>
          </p:nvPr>
        </p:nvSpPr>
        <p:spPr>
          <a:xfrm>
            <a:off x="5833329" y="4784793"/>
            <a:ext cx="4000500" cy="435931"/>
          </a:xfrm>
          <a:prstGeom prst="rect">
            <a:avLst/>
          </a:prstGeom>
          <a:noFill/>
        </p:spPr>
        <p:txBody>
          <a:bodyPr wrap="square" lIns="0" tIns="0" rIns="0" bIns="0" rtlCol="0" anchor="ctr" anchorCtr="0">
            <a:normAutofit/>
          </a:bodyPr>
          <a:lstStyle/>
          <a:p>
            <a:r>
              <a:rPr lang="zh-CN" altLang="en-US" dirty="0">
                <a:solidFill>
                  <a:srgbClr val="002060"/>
                </a:solidFill>
                <a:latin typeface="Times New Roman" panose="02020603050405020304" pitchFamily="18" charset="0"/>
                <a:ea typeface="微软雅黑" panose="020B0503020204020204" pitchFamily="34" charset="-122"/>
              </a:rPr>
              <a:t>常见问题</a:t>
            </a:r>
          </a:p>
        </p:txBody>
      </p:sp>
      <p:grpSp>
        <p:nvGrpSpPr>
          <p:cNvPr id="32" name="组合 31">
            <a:extLst>
              <a:ext uri="{FF2B5EF4-FFF2-40B4-BE49-F238E27FC236}">
                <a16:creationId xmlns="" xmlns:a16="http://schemas.microsoft.com/office/drawing/2014/main" id="{458505C0-C930-4083-B279-0251D483AF7A}"/>
              </a:ext>
            </a:extLst>
          </p:cNvPr>
          <p:cNvGrpSpPr/>
          <p:nvPr/>
        </p:nvGrpSpPr>
        <p:grpSpPr>
          <a:xfrm>
            <a:off x="4882641" y="4716668"/>
            <a:ext cx="607514" cy="570978"/>
            <a:chOff x="2707224" y="868070"/>
            <a:chExt cx="679521" cy="648072"/>
          </a:xfrm>
          <a:solidFill>
            <a:srgbClr val="FFFFFF">
              <a:lumMod val="75000"/>
            </a:srgbClr>
          </a:solidFill>
        </p:grpSpPr>
        <p:sp>
          <p:nvSpPr>
            <p:cNvPr id="33" name="椭圆 32">
              <a:extLst>
                <a:ext uri="{FF2B5EF4-FFF2-40B4-BE49-F238E27FC236}">
                  <a16:creationId xmlns="" xmlns:a16="http://schemas.microsoft.com/office/drawing/2014/main" id="{387ED788-91AB-496C-95C9-7DB45CFCFAAC}"/>
                </a:ext>
              </a:extLst>
            </p:cNvPr>
            <p:cNvSpPr/>
            <p:nvPr/>
          </p:nvSpPr>
          <p:spPr>
            <a:xfrm>
              <a:off x="2707224" y="868070"/>
              <a:ext cx="679521" cy="648072"/>
            </a:xfrm>
            <a:prstGeom prst="ellipse">
              <a:avLst/>
            </a:prstGeom>
            <a:grpFill/>
            <a:ln w="25400" cap="flat" cmpd="sng" algn="ctr">
              <a:solidFill>
                <a:srgbClr val="BBE0E3">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2060"/>
                </a:solidFill>
                <a:effectLst/>
                <a:uLnTx/>
                <a:uFillTx/>
                <a:latin typeface="Arial"/>
                <a:ea typeface="宋体"/>
                <a:cs typeface="+mn-cs"/>
              </a:endParaRPr>
            </a:p>
          </p:txBody>
        </p:sp>
        <p:sp>
          <p:nvSpPr>
            <p:cNvPr id="34" name="TextBox 42">
              <a:extLst>
                <a:ext uri="{FF2B5EF4-FFF2-40B4-BE49-F238E27FC236}">
                  <a16:creationId xmlns="" xmlns:a16="http://schemas.microsoft.com/office/drawing/2014/main" id="{017CC164-57F3-4549-8FAA-5351E70CA5B1}"/>
                </a:ext>
              </a:extLst>
            </p:cNvPr>
            <p:cNvSpPr txBox="1"/>
            <p:nvPr/>
          </p:nvSpPr>
          <p:spPr>
            <a:xfrm>
              <a:off x="2785076" y="940078"/>
              <a:ext cx="360041" cy="523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2060"/>
                  </a:solidFill>
                  <a:effectLst/>
                  <a:uLnTx/>
                  <a:uFillTx/>
                  <a:latin typeface="微软雅黑" pitchFamily="34" charset="-122"/>
                  <a:ea typeface="微软雅黑" pitchFamily="34" charset="-122"/>
                </a:rPr>
                <a:t>六</a:t>
              </a:r>
              <a:endParaRPr kumimoji="0" lang="zh-CN" altLang="en-US" sz="2400" b="1" i="0" u="none" strike="noStrike" kern="0" cap="none" spc="0" normalizeH="0" baseline="0" noProof="0" dirty="0">
                <a:ln>
                  <a:noFill/>
                </a:ln>
                <a:solidFill>
                  <a:srgbClr val="002060"/>
                </a:solidFill>
                <a:effectLst/>
                <a:uLnTx/>
                <a:uFillTx/>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3001687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464" y="1637354"/>
            <a:ext cx="6193701" cy="4273654"/>
          </a:xfrm>
          <a:prstGeom prst="rect">
            <a:avLst/>
          </a:prstGeom>
        </p:spPr>
      </p:pic>
      <p:sp>
        <p:nvSpPr>
          <p:cNvPr id="11" name="文本框 10"/>
          <p:cNvSpPr txBox="1"/>
          <p:nvPr/>
        </p:nvSpPr>
        <p:spPr>
          <a:xfrm>
            <a:off x="7608168" y="1637354"/>
            <a:ext cx="3312368" cy="523220"/>
          </a:xfrm>
          <a:prstGeom prst="rect">
            <a:avLst/>
          </a:prstGeom>
          <a:noFill/>
        </p:spPr>
        <p:txBody>
          <a:bodyPr wrap="square" rtlCol="0">
            <a:spAutoFit/>
          </a:bodyPr>
          <a:lstStyle/>
          <a:p>
            <a:r>
              <a:rPr lang="zh-CN" altLang="en-US" dirty="0" smtClean="0"/>
              <a:t>上部采用外墙涂料</a:t>
            </a:r>
            <a:endParaRPr lang="zh-CN" altLang="en-US" dirty="0"/>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2636912"/>
            <a:ext cx="5709329" cy="3882344"/>
          </a:xfrm>
          <a:prstGeom prst="rect">
            <a:avLst/>
          </a:prstGeom>
        </p:spPr>
      </p:pic>
    </p:spTree>
    <p:extLst>
      <p:ext uri="{BB962C8B-B14F-4D97-AF65-F5344CB8AC3E}">
        <p14:creationId xmlns:p14="http://schemas.microsoft.com/office/powerpoint/2010/main" val="627108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外墙面类型</a:t>
              </a:r>
              <a:endParaRPr lang="zh-CN" sz="2100" kern="1200" dirty="0"/>
            </a:p>
          </p:txBody>
        </p:sp>
      </p:grpSp>
      <p:sp>
        <p:nvSpPr>
          <p:cNvPr id="2" name="矩形 1"/>
          <p:cNvSpPr/>
          <p:nvPr/>
        </p:nvSpPr>
        <p:spPr>
          <a:xfrm>
            <a:off x="1343472" y="2564904"/>
            <a:ext cx="9865096" cy="3539430"/>
          </a:xfrm>
          <a:prstGeom prst="rect">
            <a:avLst/>
          </a:prstGeom>
        </p:spPr>
        <p:txBody>
          <a:bodyPr wrap="square">
            <a:spAutoFit/>
          </a:bodyPr>
          <a:lstStyle/>
          <a:p>
            <a:r>
              <a:rPr lang="zh-CN" altLang="en-US" dirty="0"/>
              <a:t>建筑术语马赛克，分为陶瓷马赛克和玻璃马赛克</a:t>
            </a:r>
            <a:r>
              <a:rPr lang="zh-CN" altLang="en-US" dirty="0" smtClean="0"/>
              <a:t>。</a:t>
            </a:r>
            <a:endParaRPr lang="en-US" altLang="zh-CN" dirty="0" smtClean="0"/>
          </a:p>
          <a:p>
            <a:r>
              <a:rPr lang="zh-CN" altLang="en-US" dirty="0" smtClean="0"/>
              <a:t>它</a:t>
            </a:r>
            <a:r>
              <a:rPr lang="zh-CN" altLang="en-US" dirty="0"/>
              <a:t>是一种装饰艺术，通常用许多小石头或彩色玻璃碎片来制作图案</a:t>
            </a:r>
            <a:r>
              <a:rPr lang="zh-CN" altLang="en-US" dirty="0" smtClean="0"/>
              <a:t>。现在</a:t>
            </a:r>
            <a:r>
              <a:rPr lang="zh-CN" altLang="en-US" dirty="0"/>
              <a:t>的马赛克一般指这种类型的多彩视觉效果</a:t>
            </a:r>
            <a:r>
              <a:rPr lang="zh-CN" altLang="en-US" dirty="0" smtClean="0"/>
              <a:t>。</a:t>
            </a:r>
            <a:endParaRPr lang="en-US" altLang="zh-CN" dirty="0" smtClean="0"/>
          </a:p>
          <a:p>
            <a:endParaRPr lang="en-US" altLang="zh-CN" dirty="0"/>
          </a:p>
          <a:p>
            <a:r>
              <a:rPr lang="zh-CN" altLang="en-US" dirty="0"/>
              <a:t>马赛克瓷砖根据材料和工艺可以分为几种不同的类型。玻璃制成的马赛克可分为机器单面切割、机器双面切割和手工切割等。非玻璃材料制成的马赛克瓷砖可分为陶瓷马赛克、石材马赛克、金属马赛克、贝壳马赛克等。</a:t>
            </a:r>
          </a:p>
        </p:txBody>
      </p:sp>
    </p:spTree>
    <p:extLst>
      <p:ext uri="{BB962C8B-B14F-4D97-AF65-F5344CB8AC3E}">
        <p14:creationId xmlns:p14="http://schemas.microsoft.com/office/powerpoint/2010/main" val="38018238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424" y="1412776"/>
            <a:ext cx="3312368" cy="1942927"/>
          </a:xfrm>
          <a:prstGeom prst="rect">
            <a:avLst/>
          </a:prstGeom>
        </p:spPr>
      </p:pic>
      <p:sp>
        <p:nvSpPr>
          <p:cNvPr id="4" name="文本框 3"/>
          <p:cNvSpPr txBox="1"/>
          <p:nvPr/>
        </p:nvSpPr>
        <p:spPr>
          <a:xfrm>
            <a:off x="1631504" y="3340993"/>
            <a:ext cx="3312368" cy="523220"/>
          </a:xfrm>
          <a:prstGeom prst="rect">
            <a:avLst/>
          </a:prstGeom>
          <a:noFill/>
        </p:spPr>
        <p:txBody>
          <a:bodyPr wrap="square" rtlCol="0">
            <a:spAutoFit/>
          </a:bodyPr>
          <a:lstStyle/>
          <a:p>
            <a:r>
              <a:rPr lang="zh-CN" altLang="en-US" dirty="0" smtClean="0"/>
              <a:t>玻璃马赛克</a:t>
            </a:r>
            <a:endParaRPr lang="zh-CN" altLang="en-US"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2546" y="3920222"/>
            <a:ext cx="3321246" cy="1872208"/>
          </a:xfrm>
          <a:prstGeom prst="rect">
            <a:avLst/>
          </a:prstGeom>
        </p:spPr>
      </p:pic>
      <p:sp>
        <p:nvSpPr>
          <p:cNvPr id="13" name="文本框 12"/>
          <p:cNvSpPr txBox="1"/>
          <p:nvPr/>
        </p:nvSpPr>
        <p:spPr>
          <a:xfrm>
            <a:off x="1541632" y="5966778"/>
            <a:ext cx="3312368" cy="523220"/>
          </a:xfrm>
          <a:prstGeom prst="rect">
            <a:avLst/>
          </a:prstGeom>
          <a:noFill/>
        </p:spPr>
        <p:txBody>
          <a:bodyPr wrap="square" rtlCol="0">
            <a:spAutoFit/>
          </a:bodyPr>
          <a:lstStyle/>
          <a:p>
            <a:r>
              <a:rPr lang="zh-CN" altLang="en-US" dirty="0" smtClean="0"/>
              <a:t>瓷砖马赛克</a:t>
            </a:r>
            <a:endParaRPr lang="zh-CN" altLang="en-US" dirty="0"/>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309147"/>
            <a:ext cx="2798564" cy="2798564"/>
          </a:xfrm>
          <a:prstGeom prst="rect">
            <a:avLst/>
          </a:prstGeom>
        </p:spPr>
      </p:pic>
      <p:sp>
        <p:nvSpPr>
          <p:cNvPr id="14" name="文本框 13"/>
          <p:cNvSpPr txBox="1"/>
          <p:nvPr/>
        </p:nvSpPr>
        <p:spPr>
          <a:xfrm>
            <a:off x="6600056" y="4333106"/>
            <a:ext cx="3312368" cy="523220"/>
          </a:xfrm>
          <a:prstGeom prst="rect">
            <a:avLst/>
          </a:prstGeom>
          <a:noFill/>
        </p:spPr>
        <p:txBody>
          <a:bodyPr wrap="square" rtlCol="0">
            <a:spAutoFit/>
          </a:bodyPr>
          <a:lstStyle/>
          <a:p>
            <a:r>
              <a:rPr lang="zh-CN" altLang="en-US" dirty="0" smtClean="0"/>
              <a:t>瓷砖马赛克</a:t>
            </a:r>
            <a:endParaRPr lang="zh-CN" altLang="en-US" dirty="0"/>
          </a:p>
        </p:txBody>
      </p:sp>
    </p:spTree>
    <p:extLst>
      <p:ext uri="{BB962C8B-B14F-4D97-AF65-F5344CB8AC3E}">
        <p14:creationId xmlns:p14="http://schemas.microsoft.com/office/powerpoint/2010/main" val="21271682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外墙面类型</a:t>
              </a:r>
              <a:endParaRPr lang="zh-CN" sz="2100" kern="1200" dirty="0"/>
            </a:p>
          </p:txBody>
        </p:sp>
      </p:grpSp>
      <p:sp>
        <p:nvSpPr>
          <p:cNvPr id="4" name="矩形 3"/>
          <p:cNvSpPr/>
          <p:nvPr/>
        </p:nvSpPr>
        <p:spPr>
          <a:xfrm>
            <a:off x="1716705" y="2777025"/>
            <a:ext cx="9010617" cy="2677656"/>
          </a:xfrm>
          <a:prstGeom prst="rect">
            <a:avLst/>
          </a:prstGeom>
        </p:spPr>
        <p:txBody>
          <a:bodyPr wrap="square">
            <a:spAutoFit/>
          </a:bodyPr>
          <a:lstStyle/>
          <a:p>
            <a:r>
              <a:rPr lang="zh-CN" altLang="en-US" dirty="0"/>
              <a:t>外墙面砖是用作建筑物外墙装饰的板状陶瓷建筑材料，一般属于陶制的，也有坯制的</a:t>
            </a:r>
            <a:r>
              <a:rPr lang="zh-CN" altLang="en-US" dirty="0" smtClean="0"/>
              <a:t>。</a:t>
            </a:r>
            <a:endParaRPr lang="en-US" altLang="zh-CN" dirty="0" smtClean="0"/>
          </a:p>
          <a:p>
            <a:endParaRPr lang="en-US" altLang="zh-CN" dirty="0"/>
          </a:p>
          <a:p>
            <a:r>
              <a:rPr lang="zh-CN" altLang="en-US" dirty="0" smtClean="0"/>
              <a:t>用</a:t>
            </a:r>
            <a:r>
              <a:rPr lang="zh-CN" altLang="en-US" dirty="0"/>
              <a:t>它作外墙饰面，装饰效果好，不仅可以提高建筑物的使用质量，并能美化建筑，改善城市面貌，而且能保护墙体，延长建筑物的使用年限</a:t>
            </a:r>
            <a:r>
              <a:rPr lang="zh-CN" altLang="en-US" dirty="0" smtClean="0"/>
              <a:t>。</a:t>
            </a:r>
            <a:endParaRPr lang="en-US" altLang="zh-CN" dirty="0" smtClean="0"/>
          </a:p>
        </p:txBody>
      </p:sp>
    </p:spTree>
    <p:extLst>
      <p:ext uri="{BB962C8B-B14F-4D97-AF65-F5344CB8AC3E}">
        <p14:creationId xmlns:p14="http://schemas.microsoft.com/office/powerpoint/2010/main" val="2381708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9416" y="1484785"/>
            <a:ext cx="2810285" cy="1584176"/>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1784" y="1483048"/>
            <a:ext cx="2809875" cy="1585913"/>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6120" y="1436506"/>
            <a:ext cx="3670845" cy="1628909"/>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3513" y="3065415"/>
            <a:ext cx="4629398" cy="3599865"/>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00056" y="3582935"/>
            <a:ext cx="3102992" cy="3102992"/>
          </a:xfrm>
          <a:prstGeom prst="rect">
            <a:avLst/>
          </a:prstGeom>
        </p:spPr>
      </p:pic>
    </p:spTree>
    <p:extLst>
      <p:ext uri="{BB962C8B-B14F-4D97-AF65-F5344CB8AC3E}">
        <p14:creationId xmlns:p14="http://schemas.microsoft.com/office/powerpoint/2010/main" val="1510484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外墙面类型</a:t>
              </a:r>
              <a:endParaRPr lang="zh-CN" sz="2100" kern="1200" dirty="0"/>
            </a:p>
          </p:txBody>
        </p:sp>
      </p:grpSp>
      <p:sp>
        <p:nvSpPr>
          <p:cNvPr id="4" name="矩形 3"/>
          <p:cNvSpPr/>
          <p:nvPr/>
        </p:nvSpPr>
        <p:spPr>
          <a:xfrm>
            <a:off x="1919535" y="2803679"/>
            <a:ext cx="9010617" cy="1815882"/>
          </a:xfrm>
          <a:prstGeom prst="rect">
            <a:avLst/>
          </a:prstGeom>
        </p:spPr>
        <p:txBody>
          <a:bodyPr wrap="square">
            <a:spAutoFit/>
          </a:bodyPr>
          <a:lstStyle/>
          <a:p>
            <a:r>
              <a:rPr lang="zh-CN" altLang="en-US" dirty="0" smtClean="0"/>
              <a:t>石材外墙，采用石材面板做外墙装饰。</a:t>
            </a:r>
            <a:endParaRPr lang="en-US" altLang="zh-CN" dirty="0" smtClean="0"/>
          </a:p>
          <a:p>
            <a:endParaRPr lang="en-US" altLang="zh-CN" dirty="0"/>
          </a:p>
          <a:p>
            <a:r>
              <a:rPr lang="zh-CN" altLang="en-US" dirty="0" smtClean="0"/>
              <a:t>做法上分干挂、湿贴。</a:t>
            </a:r>
            <a:endParaRPr lang="en-US" altLang="zh-CN" dirty="0" smtClean="0"/>
          </a:p>
          <a:p>
            <a:endParaRPr lang="zh-CN" altLang="en-US"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2104" y="3356992"/>
            <a:ext cx="4104456" cy="3199480"/>
          </a:xfrm>
          <a:prstGeom prst="rect">
            <a:avLst/>
          </a:prstGeom>
        </p:spPr>
      </p:pic>
    </p:spTree>
    <p:extLst>
      <p:ext uri="{BB962C8B-B14F-4D97-AF65-F5344CB8AC3E}">
        <p14:creationId xmlns:p14="http://schemas.microsoft.com/office/powerpoint/2010/main" val="15898288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11" name="文本框 10"/>
          <p:cNvSpPr txBox="1"/>
          <p:nvPr/>
        </p:nvSpPr>
        <p:spPr>
          <a:xfrm>
            <a:off x="7608168" y="1637354"/>
            <a:ext cx="3312368" cy="523220"/>
          </a:xfrm>
          <a:prstGeom prst="rect">
            <a:avLst/>
          </a:prstGeom>
          <a:noFill/>
        </p:spPr>
        <p:txBody>
          <a:bodyPr wrap="square" rtlCol="0">
            <a:spAutoFit/>
          </a:bodyPr>
          <a:lstStyle/>
          <a:p>
            <a:r>
              <a:rPr lang="zh-CN" altLang="en-US" dirty="0" smtClean="0"/>
              <a:t>花岗岩石材外墙</a:t>
            </a:r>
            <a:endParaRPr lang="zh-CN" altLang="en-US" dirty="0"/>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384" y="1896751"/>
            <a:ext cx="6690067" cy="3937582"/>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2104" y="3068960"/>
            <a:ext cx="4860032" cy="3645024"/>
          </a:xfrm>
          <a:prstGeom prst="rect">
            <a:avLst/>
          </a:prstGeom>
        </p:spPr>
      </p:pic>
    </p:spTree>
    <p:extLst>
      <p:ext uri="{BB962C8B-B14F-4D97-AF65-F5344CB8AC3E}">
        <p14:creationId xmlns:p14="http://schemas.microsoft.com/office/powerpoint/2010/main" val="22706504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外墙面类型</a:t>
              </a:r>
              <a:endParaRPr lang="zh-CN" sz="2100" kern="1200" dirty="0"/>
            </a:p>
          </p:txBody>
        </p:sp>
      </p:grpSp>
      <p:sp>
        <p:nvSpPr>
          <p:cNvPr id="4" name="矩形 3"/>
          <p:cNvSpPr/>
          <p:nvPr/>
        </p:nvSpPr>
        <p:spPr>
          <a:xfrm>
            <a:off x="1919535" y="2803679"/>
            <a:ext cx="9010617" cy="2677656"/>
          </a:xfrm>
          <a:prstGeom prst="rect">
            <a:avLst/>
          </a:prstGeom>
        </p:spPr>
        <p:txBody>
          <a:bodyPr wrap="square">
            <a:spAutoFit/>
          </a:bodyPr>
          <a:lstStyle/>
          <a:p>
            <a:r>
              <a:rPr lang="zh-CN" altLang="en-US" dirty="0"/>
              <a:t>清水墙，砌筑后不抹灰、不贴面，以表现砌体本身质感的</a:t>
            </a:r>
            <a:r>
              <a:rPr lang="zh-CN" altLang="en-US" dirty="0" smtClean="0"/>
              <a:t>墙体。</a:t>
            </a:r>
            <a:endParaRPr lang="en-US" altLang="zh-CN" dirty="0" smtClean="0"/>
          </a:p>
          <a:p>
            <a:endParaRPr lang="en-US" altLang="zh-CN" dirty="0" smtClean="0"/>
          </a:p>
          <a:p>
            <a:r>
              <a:rPr lang="zh-CN" altLang="en-US" dirty="0" smtClean="0"/>
              <a:t>分清</a:t>
            </a:r>
            <a:r>
              <a:rPr lang="zh-CN" altLang="en-US" dirty="0"/>
              <a:t>水砖墙和清水混凝土墙。一般来讲是指只有结构部分，不做任何装饰的墙面 。墙面不抹灰的墙叫清水墙，工艺要求较高，反之墙面抹灰的墙叫混水墙</a:t>
            </a:r>
          </a:p>
        </p:txBody>
      </p:sp>
    </p:spTree>
    <p:extLst>
      <p:ext uri="{BB962C8B-B14F-4D97-AF65-F5344CB8AC3E}">
        <p14:creationId xmlns:p14="http://schemas.microsoft.com/office/powerpoint/2010/main" val="1977514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11" name="文本框 10"/>
          <p:cNvSpPr txBox="1"/>
          <p:nvPr/>
        </p:nvSpPr>
        <p:spPr>
          <a:xfrm>
            <a:off x="7608168" y="1637354"/>
            <a:ext cx="3312368" cy="523220"/>
          </a:xfrm>
          <a:prstGeom prst="rect">
            <a:avLst/>
          </a:prstGeom>
          <a:noFill/>
        </p:spPr>
        <p:txBody>
          <a:bodyPr wrap="square" rtlCol="0">
            <a:spAutoFit/>
          </a:bodyPr>
          <a:lstStyle/>
          <a:p>
            <a:r>
              <a:rPr lang="zh-CN" altLang="en-US" dirty="0" smtClean="0"/>
              <a:t>清水墙</a:t>
            </a:r>
            <a:endParaRPr lang="zh-CN" altLang="en-US" dirty="0"/>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408" y="1484784"/>
            <a:ext cx="5328592" cy="3483282"/>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0341" r="20341" b="18479"/>
          <a:stretch/>
        </p:blipFill>
        <p:spPr>
          <a:xfrm>
            <a:off x="6672064" y="2420888"/>
            <a:ext cx="4320000" cy="3960000"/>
          </a:xfrm>
          <a:prstGeom prst="rect">
            <a:avLst/>
          </a:prstGeom>
        </p:spPr>
      </p:pic>
    </p:spTree>
    <p:extLst>
      <p:ext uri="{BB962C8B-B14F-4D97-AF65-F5344CB8AC3E}">
        <p14:creationId xmlns:p14="http://schemas.microsoft.com/office/powerpoint/2010/main" val="2877174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外墙面类型</a:t>
              </a:r>
              <a:endParaRPr lang="zh-CN" sz="2100" kern="1200" dirty="0"/>
            </a:p>
          </p:txBody>
        </p:sp>
      </p:grpSp>
      <p:sp>
        <p:nvSpPr>
          <p:cNvPr id="4" name="矩形 3"/>
          <p:cNvSpPr/>
          <p:nvPr/>
        </p:nvSpPr>
        <p:spPr>
          <a:xfrm>
            <a:off x="1919535" y="2803679"/>
            <a:ext cx="9010617" cy="523220"/>
          </a:xfrm>
          <a:prstGeom prst="rect">
            <a:avLst/>
          </a:prstGeom>
        </p:spPr>
        <p:txBody>
          <a:bodyPr wrap="square">
            <a:spAutoFit/>
          </a:bodyPr>
          <a:lstStyle/>
          <a:p>
            <a:r>
              <a:rPr lang="zh-CN" altLang="en-US" dirty="0" smtClean="0"/>
              <a:t>其它外墙，如玻璃幕墙、铝板、金属板、陶土板等。</a:t>
            </a:r>
            <a:endParaRPr lang="en-US" altLang="zh-CN" dirty="0" smtClean="0"/>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60" y="3573016"/>
            <a:ext cx="4029075" cy="301942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5840" y="3573015"/>
            <a:ext cx="3941808" cy="3019425"/>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t="15748" b="21260"/>
          <a:stretch/>
        </p:blipFill>
        <p:spPr>
          <a:xfrm>
            <a:off x="8796300" y="3561506"/>
            <a:ext cx="4811608" cy="3030934"/>
          </a:xfrm>
          <a:prstGeom prst="rect">
            <a:avLst/>
          </a:prstGeom>
        </p:spPr>
      </p:pic>
    </p:spTree>
    <p:extLst>
      <p:ext uri="{BB962C8B-B14F-4D97-AF65-F5344CB8AC3E}">
        <p14:creationId xmlns:p14="http://schemas.microsoft.com/office/powerpoint/2010/main" val="4230589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一、概述</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4295800" y="1175467"/>
            <a:ext cx="3356634" cy="4898599"/>
          </a:xfrm>
          <a:prstGeom prst="rect">
            <a:avLst/>
          </a:prstGeom>
        </p:spPr>
      </p:pic>
      <p:sp>
        <p:nvSpPr>
          <p:cNvPr id="8" name="矩形 7"/>
          <p:cNvSpPr/>
          <p:nvPr/>
        </p:nvSpPr>
        <p:spPr>
          <a:xfrm>
            <a:off x="335360" y="2708920"/>
            <a:ext cx="4087509" cy="1446550"/>
          </a:xfrm>
          <a:prstGeom prst="rect">
            <a:avLst/>
          </a:prstGeom>
          <a:noFill/>
        </p:spPr>
        <p:txBody>
          <a:bodyPr wrap="square" lIns="91440" tIns="45720" rIns="91440" bIns="45720">
            <a:spAutoFit/>
          </a:bodyPr>
          <a:lstStyle/>
          <a:p>
            <a:pPr algn="ctr"/>
            <a:r>
              <a:rPr lang="zh-CN" altLang="en-US" sz="4400" b="1" dirty="0">
                <a:ln w="13462">
                  <a:solidFill>
                    <a:schemeClr val="bg1"/>
                  </a:solidFill>
                  <a:prstDash val="solid"/>
                </a:ln>
                <a:solidFill>
                  <a:schemeClr val="accent4">
                    <a:lumMod val="50000"/>
                  </a:schemeClr>
                </a:solidFill>
                <a:effectLst>
                  <a:outerShdw dist="38100" dir="2700000" algn="bl" rotWithShape="0">
                    <a:schemeClr val="accent5"/>
                  </a:outerShdw>
                </a:effectLst>
              </a:rPr>
              <a:t>城镇房屋排查依据</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8207" y="1175466"/>
            <a:ext cx="3543063" cy="4898599"/>
          </a:xfrm>
          <a:prstGeom prst="rect">
            <a:avLst/>
          </a:prstGeom>
        </p:spPr>
      </p:pic>
    </p:spTree>
    <p:extLst>
      <p:ext uri="{BB962C8B-B14F-4D97-AF65-F5344CB8AC3E}">
        <p14:creationId xmlns:p14="http://schemas.microsoft.com/office/powerpoint/2010/main" val="688688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053" y="1988840"/>
            <a:ext cx="10768486" cy="3286933"/>
          </a:xfrm>
          <a:prstGeom prst="rect">
            <a:avLst/>
          </a:prstGeom>
        </p:spPr>
      </p:pic>
    </p:spTree>
    <p:extLst>
      <p:ext uri="{BB962C8B-B14F-4D97-AF65-F5344CB8AC3E}">
        <p14:creationId xmlns:p14="http://schemas.microsoft.com/office/powerpoint/2010/main" val="7235189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外墙外保温</a:t>
              </a:r>
              <a:endParaRPr lang="zh-CN" sz="2100" kern="1200" dirty="0"/>
            </a:p>
          </p:txBody>
        </p:sp>
      </p:grpSp>
      <p:sp>
        <p:nvSpPr>
          <p:cNvPr id="4" name="矩形 3"/>
          <p:cNvSpPr/>
          <p:nvPr/>
        </p:nvSpPr>
        <p:spPr>
          <a:xfrm>
            <a:off x="1919535" y="2803679"/>
            <a:ext cx="9010617" cy="3108543"/>
          </a:xfrm>
          <a:prstGeom prst="rect">
            <a:avLst/>
          </a:prstGeom>
        </p:spPr>
        <p:txBody>
          <a:bodyPr wrap="square">
            <a:spAutoFit/>
          </a:bodyPr>
          <a:lstStyle/>
          <a:p>
            <a:r>
              <a:rPr lang="zh-CN" altLang="en-US" dirty="0"/>
              <a:t>一种把保温层放置在主体墙材外面的保温</a:t>
            </a:r>
            <a:r>
              <a:rPr lang="zh-CN" altLang="en-US" dirty="0" smtClean="0"/>
              <a:t>做法。</a:t>
            </a:r>
            <a:endParaRPr lang="en-US" altLang="zh-CN" dirty="0" smtClean="0"/>
          </a:p>
          <a:p>
            <a:endParaRPr lang="en-US" altLang="zh-CN" dirty="0"/>
          </a:p>
          <a:p>
            <a:r>
              <a:rPr lang="zh-CN" altLang="en-US" dirty="0"/>
              <a:t>系统构造主要包括：粘结层、保温层、抹面层、饰面层及配件</a:t>
            </a:r>
            <a:r>
              <a:rPr lang="zh-CN" altLang="en-US" dirty="0" smtClean="0"/>
              <a:t>。</a:t>
            </a:r>
            <a:endParaRPr lang="en-US" altLang="zh-CN" dirty="0" smtClean="0"/>
          </a:p>
          <a:p>
            <a:endParaRPr lang="en-US" altLang="zh-CN" dirty="0"/>
          </a:p>
          <a:p>
            <a:r>
              <a:rPr lang="zh-CN" altLang="en-US" dirty="0" smtClean="0"/>
              <a:t>饰</a:t>
            </a:r>
            <a:r>
              <a:rPr lang="zh-CN" altLang="en-US" dirty="0"/>
              <a:t>面层应采用饰面砂浆、装饰灰浆等轻质功能性涂层或有良好透气性的水性外墙涂料。</a:t>
            </a:r>
          </a:p>
        </p:txBody>
      </p:sp>
    </p:spTree>
    <p:extLst>
      <p:ext uri="{BB962C8B-B14F-4D97-AF65-F5344CB8AC3E}">
        <p14:creationId xmlns:p14="http://schemas.microsoft.com/office/powerpoint/2010/main" val="3249758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外墙外保温</a:t>
              </a:r>
              <a:endParaRPr lang="zh-CN" sz="2100" kern="1200" dirty="0"/>
            </a:p>
          </p:txBody>
        </p:sp>
      </p:grpSp>
      <p:sp>
        <p:nvSpPr>
          <p:cNvPr id="2" name="矩形 1"/>
          <p:cNvSpPr/>
          <p:nvPr/>
        </p:nvSpPr>
        <p:spPr>
          <a:xfrm>
            <a:off x="1775520" y="2564904"/>
            <a:ext cx="9577064" cy="3539430"/>
          </a:xfrm>
          <a:prstGeom prst="rect">
            <a:avLst/>
          </a:prstGeom>
        </p:spPr>
        <p:txBody>
          <a:bodyPr wrap="square">
            <a:spAutoFit/>
          </a:bodyPr>
          <a:lstStyle/>
          <a:p>
            <a:r>
              <a:rPr lang="zh-CN" altLang="en-US" dirty="0">
                <a:solidFill>
                  <a:srgbClr val="333333"/>
                </a:solidFill>
                <a:latin typeface="PingFang SC"/>
              </a:rPr>
              <a:t>可分为有机保温材料和无机保温材料</a:t>
            </a:r>
            <a:r>
              <a:rPr lang="zh-CN" altLang="en-US" dirty="0" smtClean="0">
                <a:solidFill>
                  <a:srgbClr val="333333"/>
                </a:solidFill>
                <a:latin typeface="PingFang SC"/>
              </a:rPr>
              <a:t>。有</a:t>
            </a:r>
            <a:r>
              <a:rPr lang="zh-CN" altLang="en-US" dirty="0">
                <a:solidFill>
                  <a:srgbClr val="333333"/>
                </a:solidFill>
                <a:latin typeface="PingFang SC"/>
              </a:rPr>
              <a:t>无机活性保温材料、泡沫塑料、矿物棉制品、泡沫玻璃、膨胀珍珠岩绝热制品、胶粉</a:t>
            </a:r>
            <a:r>
              <a:rPr lang="en-US" altLang="zh-CN" dirty="0">
                <a:solidFill>
                  <a:srgbClr val="333333"/>
                </a:solidFill>
                <a:latin typeface="PingFang SC"/>
              </a:rPr>
              <a:t>EPS</a:t>
            </a:r>
            <a:r>
              <a:rPr lang="zh-CN" altLang="en-US" dirty="0">
                <a:solidFill>
                  <a:srgbClr val="333333"/>
                </a:solidFill>
                <a:latin typeface="PingFang SC"/>
              </a:rPr>
              <a:t>颗粒保温浆料、矿物喷涂棉、发泡水泥保温制品、真空隔热板</a:t>
            </a:r>
            <a:r>
              <a:rPr lang="zh-CN" altLang="en-US" dirty="0" smtClean="0">
                <a:solidFill>
                  <a:srgbClr val="333333"/>
                </a:solidFill>
                <a:latin typeface="PingFang SC"/>
              </a:rPr>
              <a:t>等。</a:t>
            </a:r>
            <a:endParaRPr lang="en-US" altLang="zh-CN" dirty="0" smtClean="0">
              <a:solidFill>
                <a:srgbClr val="333333"/>
              </a:solidFill>
              <a:latin typeface="PingFang SC"/>
            </a:endParaRPr>
          </a:p>
          <a:p>
            <a:endParaRPr lang="en-US" altLang="zh-CN" dirty="0">
              <a:solidFill>
                <a:srgbClr val="333333"/>
              </a:solidFill>
              <a:latin typeface="PingFang SC"/>
            </a:endParaRPr>
          </a:p>
          <a:p>
            <a:r>
              <a:rPr lang="zh-CN" altLang="en-US" dirty="0"/>
              <a:t>无机保温砂浆是一种用于建筑物内外墙粉刷的新型保温节能砂浆材料，根据胶凝材料的不同分为水泥基无机保温砂浆和石膏基无机保温砂浆</a:t>
            </a:r>
            <a:r>
              <a:rPr lang="zh-CN" altLang="en-US" dirty="0" smtClean="0"/>
              <a:t>。</a:t>
            </a:r>
            <a:endParaRPr lang="en-US" altLang="zh-CN" dirty="0" smtClean="0">
              <a:solidFill>
                <a:srgbClr val="333333"/>
              </a:solidFill>
              <a:latin typeface="PingFang SC"/>
            </a:endParaRPr>
          </a:p>
        </p:txBody>
      </p:sp>
    </p:spTree>
    <p:extLst>
      <p:ext uri="{BB962C8B-B14F-4D97-AF65-F5344CB8AC3E}">
        <p14:creationId xmlns:p14="http://schemas.microsoft.com/office/powerpoint/2010/main" val="28134493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外墙外保温</a:t>
              </a:r>
              <a:endParaRPr lang="zh-CN" sz="2100" kern="1200" dirty="0"/>
            </a:p>
          </p:txBody>
        </p:sp>
      </p:grpSp>
      <p:pic>
        <p:nvPicPr>
          <p:cNvPr id="1026" name="Picture 2" descr="https://bkimg.cdn.bcebos.com/pic/7acb0a46f21fbe09a04c83b26e600c338744ad02?x-bce-process=image/watermark,image_d2F0ZXIvYmFpa2U4MA==,g_7,xp_5,yp_5/format,f_au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1864" y="990309"/>
            <a:ext cx="6336704" cy="5242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17785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9496" y="2132856"/>
            <a:ext cx="8899556" cy="2775257"/>
          </a:xfrm>
          <a:prstGeom prst="rect">
            <a:avLst/>
          </a:prstGeom>
        </p:spPr>
      </p:pic>
    </p:spTree>
    <p:extLst>
      <p:ext uri="{BB962C8B-B14F-4D97-AF65-F5344CB8AC3E}">
        <p14:creationId xmlns:p14="http://schemas.microsoft.com/office/powerpoint/2010/main" val="19749083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外墙装饰构件</a:t>
              </a:r>
              <a:endParaRPr lang="zh-CN" sz="2100" kern="1200" dirty="0"/>
            </a:p>
          </p:txBody>
        </p:sp>
      </p:grpSp>
      <p:sp>
        <p:nvSpPr>
          <p:cNvPr id="4" name="矩形 3"/>
          <p:cNvSpPr/>
          <p:nvPr/>
        </p:nvSpPr>
        <p:spPr>
          <a:xfrm>
            <a:off x="1919535" y="2803679"/>
            <a:ext cx="9010617" cy="1384995"/>
          </a:xfrm>
          <a:prstGeom prst="rect">
            <a:avLst/>
          </a:prstGeom>
        </p:spPr>
        <p:txBody>
          <a:bodyPr wrap="square">
            <a:spAutoFit/>
          </a:bodyPr>
          <a:lstStyle/>
          <a:p>
            <a:r>
              <a:rPr lang="zh-CN" altLang="en-US" dirty="0" smtClean="0"/>
              <a:t>附着于外墙上的装饰线条、装饰物等。</a:t>
            </a:r>
            <a:endParaRPr lang="en-US" altLang="zh-CN" dirty="0" smtClean="0"/>
          </a:p>
          <a:p>
            <a:endParaRPr lang="en-US" altLang="zh-CN" dirty="0"/>
          </a:p>
          <a:p>
            <a:r>
              <a:rPr lang="zh-CN" altLang="en-US" dirty="0" smtClean="0"/>
              <a:t>如</a:t>
            </a:r>
            <a:r>
              <a:rPr lang="en-US" altLang="zh-CN" dirty="0" smtClean="0"/>
              <a:t>GRC</a:t>
            </a:r>
            <a:r>
              <a:rPr lang="zh-CN" altLang="en-US" dirty="0" smtClean="0"/>
              <a:t>线条、外墙粘贴罗马柱、造型等。</a:t>
            </a:r>
            <a:endParaRPr lang="en-US" altLang="zh-CN" dirty="0" smtClean="0"/>
          </a:p>
        </p:txBody>
      </p:sp>
    </p:spTree>
    <p:extLst>
      <p:ext uri="{BB962C8B-B14F-4D97-AF65-F5344CB8AC3E}">
        <p14:creationId xmlns:p14="http://schemas.microsoft.com/office/powerpoint/2010/main" val="9757531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00" y="2659875"/>
            <a:ext cx="4680520" cy="3627403"/>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0056" y="2797771"/>
            <a:ext cx="5441509" cy="3633524"/>
          </a:xfrm>
          <a:prstGeom prst="rect">
            <a:avLst/>
          </a:prstGeom>
        </p:spPr>
      </p:pic>
      <p:sp>
        <p:nvSpPr>
          <p:cNvPr id="6" name="矩形 5"/>
          <p:cNvSpPr/>
          <p:nvPr/>
        </p:nvSpPr>
        <p:spPr>
          <a:xfrm>
            <a:off x="839416" y="1412776"/>
            <a:ext cx="10513168" cy="954107"/>
          </a:xfrm>
          <a:prstGeom prst="rect">
            <a:avLst/>
          </a:prstGeom>
        </p:spPr>
        <p:txBody>
          <a:bodyPr wrap="square">
            <a:spAutoFit/>
          </a:bodyPr>
          <a:lstStyle/>
          <a:p>
            <a:r>
              <a:rPr lang="en-US" altLang="zh-CN" dirty="0">
                <a:solidFill>
                  <a:srgbClr val="333333"/>
                </a:solidFill>
                <a:latin typeface="arial" panose="020B0604020202020204" pitchFamily="34" charset="0"/>
              </a:rPr>
              <a:t>GRC</a:t>
            </a:r>
            <a:r>
              <a:rPr lang="zh-CN" altLang="en-US" dirty="0">
                <a:solidFill>
                  <a:srgbClr val="333333"/>
                </a:solidFill>
                <a:latin typeface="arial" panose="020B0604020202020204" pitchFamily="34" charset="0"/>
              </a:rPr>
              <a:t>是英文</a:t>
            </a:r>
            <a:r>
              <a:rPr lang="en-US" altLang="zh-CN" dirty="0">
                <a:solidFill>
                  <a:srgbClr val="333333"/>
                </a:solidFill>
                <a:latin typeface="arial" panose="020B0604020202020204" pitchFamily="34" charset="0"/>
              </a:rPr>
              <a:t>Glass fiber Reinforced Concrete</a:t>
            </a:r>
            <a:r>
              <a:rPr lang="zh-CN" altLang="en-US" dirty="0">
                <a:solidFill>
                  <a:srgbClr val="333333"/>
                </a:solidFill>
                <a:latin typeface="arial" panose="020B0604020202020204" pitchFamily="34" charset="0"/>
              </a:rPr>
              <a:t>的缩写，中文名称是玻璃纤维增强混凝土。</a:t>
            </a:r>
            <a:endParaRPr lang="zh-CN" altLang="en-US" dirty="0"/>
          </a:p>
        </p:txBody>
      </p:sp>
    </p:spTree>
    <p:extLst>
      <p:ext uri="{BB962C8B-B14F-4D97-AF65-F5344CB8AC3E}">
        <p14:creationId xmlns:p14="http://schemas.microsoft.com/office/powerpoint/2010/main" val="31114556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416" y="1844824"/>
            <a:ext cx="4548468" cy="3729745"/>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3952" y="1700808"/>
            <a:ext cx="5616753" cy="4358600"/>
          </a:xfrm>
          <a:prstGeom prst="rect">
            <a:avLst/>
          </a:prstGeom>
        </p:spPr>
      </p:pic>
    </p:spTree>
    <p:extLst>
      <p:ext uri="{BB962C8B-B14F-4D97-AF65-F5344CB8AC3E}">
        <p14:creationId xmlns:p14="http://schemas.microsoft.com/office/powerpoint/2010/main" val="25750014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5520" y="1772816"/>
            <a:ext cx="8055038" cy="3177815"/>
          </a:xfrm>
          <a:prstGeom prst="rect">
            <a:avLst/>
          </a:prstGeom>
        </p:spPr>
      </p:pic>
    </p:spTree>
    <p:extLst>
      <p:ext uri="{BB962C8B-B14F-4D97-AF65-F5344CB8AC3E}">
        <p14:creationId xmlns:p14="http://schemas.microsoft.com/office/powerpoint/2010/main" val="11215720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小梁薄板</a:t>
              </a:r>
              <a:endParaRPr lang="zh-CN" sz="2100" kern="1200" dirty="0"/>
            </a:p>
          </p:txBody>
        </p:sp>
      </p:grpSp>
      <p:sp>
        <p:nvSpPr>
          <p:cNvPr id="12" name="文本框 11"/>
          <p:cNvSpPr txBox="1"/>
          <p:nvPr/>
        </p:nvSpPr>
        <p:spPr>
          <a:xfrm>
            <a:off x="1415480" y="2636912"/>
            <a:ext cx="8712968" cy="2246769"/>
          </a:xfrm>
          <a:prstGeom prst="rect">
            <a:avLst/>
          </a:prstGeom>
          <a:noFill/>
        </p:spPr>
        <p:txBody>
          <a:bodyPr wrap="square" rtlCol="0">
            <a:spAutoFit/>
          </a:bodyPr>
          <a:lstStyle/>
          <a:p>
            <a:r>
              <a:rPr lang="zh-CN" altLang="en-US" dirty="0"/>
              <a:t>上世纪早期的职工住宅和里弄建筑</a:t>
            </a:r>
            <a:r>
              <a:rPr lang="zh-CN" altLang="en-US" dirty="0" smtClean="0"/>
              <a:t>，受</a:t>
            </a:r>
            <a:r>
              <a:rPr lang="zh-CN" altLang="en-US" dirty="0"/>
              <a:t>当时经济、材料等因素的约束，存在一定数量的小梁薄板和夹沙楼板。</a:t>
            </a:r>
            <a:endParaRPr lang="en-US" altLang="zh-CN" dirty="0"/>
          </a:p>
          <a:p>
            <a:endParaRPr lang="en-US" altLang="zh-CN" dirty="0"/>
          </a:p>
          <a:p>
            <a:r>
              <a:rPr lang="zh-CN" altLang="en-US" dirty="0"/>
              <a:t>特征：梁高</a:t>
            </a:r>
            <a:r>
              <a:rPr lang="en-US" altLang="zh-CN" dirty="0" smtClean="0"/>
              <a:t>160~250mm</a:t>
            </a:r>
            <a:r>
              <a:rPr lang="zh-CN" altLang="en-US" dirty="0"/>
              <a:t>，板厚</a:t>
            </a:r>
            <a:r>
              <a:rPr lang="en-US" altLang="zh-CN" dirty="0" smtClean="0"/>
              <a:t>35~45mm</a:t>
            </a:r>
            <a:r>
              <a:rPr lang="zh-CN" altLang="en-US" dirty="0"/>
              <a:t>。</a:t>
            </a:r>
            <a:endParaRPr lang="en-US" altLang="zh-CN" dirty="0"/>
          </a:p>
        </p:txBody>
      </p:sp>
    </p:spTree>
    <p:extLst>
      <p:ext uri="{BB962C8B-B14F-4D97-AF65-F5344CB8AC3E}">
        <p14:creationId xmlns:p14="http://schemas.microsoft.com/office/powerpoint/2010/main" val="2182621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一、概述</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2279576" y="1268760"/>
            <a:ext cx="9533136" cy="4572604"/>
          </a:xfrm>
          <a:prstGeom prst="rect">
            <a:avLst/>
          </a:prstGeom>
        </p:spPr>
      </p:pic>
      <p:sp>
        <p:nvSpPr>
          <p:cNvPr id="6" name="矩形 5"/>
          <p:cNvSpPr/>
          <p:nvPr/>
        </p:nvSpPr>
        <p:spPr>
          <a:xfrm>
            <a:off x="623392" y="1622703"/>
            <a:ext cx="2719357" cy="769441"/>
          </a:xfrm>
          <a:prstGeom prst="rect">
            <a:avLst/>
          </a:prstGeom>
          <a:noFill/>
        </p:spPr>
        <p:txBody>
          <a:bodyPr wrap="square" lIns="91440" tIns="45720" rIns="91440" bIns="45720">
            <a:spAutoFit/>
          </a:bodyPr>
          <a:lstStyle/>
          <a:p>
            <a:pPr algn="ctr"/>
            <a:r>
              <a:rPr lang="zh-CN" altLang="en-US" sz="4400" b="1" dirty="0" smtClean="0">
                <a:ln w="13462">
                  <a:solidFill>
                    <a:schemeClr val="bg1"/>
                  </a:solidFill>
                  <a:prstDash val="solid"/>
                </a:ln>
                <a:solidFill>
                  <a:schemeClr val="accent4">
                    <a:lumMod val="50000"/>
                  </a:schemeClr>
                </a:solidFill>
                <a:effectLst>
                  <a:outerShdw dist="38100" dir="2700000" algn="bl" rotWithShape="0">
                    <a:schemeClr val="accent5"/>
                  </a:outerShdw>
                </a:effectLst>
              </a:rPr>
              <a:t>工作阶段</a:t>
            </a:r>
            <a:endParaRPr lang="zh-CN" altLang="en-US" sz="4400" b="1" dirty="0">
              <a:ln w="13462">
                <a:solidFill>
                  <a:schemeClr val="bg1"/>
                </a:solidFill>
                <a:prstDash val="solid"/>
              </a:ln>
              <a:solidFill>
                <a:schemeClr val="accent4">
                  <a:lumMod val="50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5494359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小梁薄板</a:t>
              </a:r>
              <a:endParaRPr lang="zh-CN" sz="2100" kern="1200" dirty="0"/>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1535" y="545085"/>
            <a:ext cx="8228493" cy="6312915"/>
          </a:xfrm>
          <a:prstGeom prst="rect">
            <a:avLst/>
          </a:prstGeom>
        </p:spPr>
      </p:pic>
    </p:spTree>
    <p:extLst>
      <p:ext uri="{BB962C8B-B14F-4D97-AF65-F5344CB8AC3E}">
        <p14:creationId xmlns:p14="http://schemas.microsoft.com/office/powerpoint/2010/main" val="14654612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小梁薄板</a:t>
              </a:r>
              <a:endParaRPr lang="zh-CN" sz="2100" kern="1200" dirty="0"/>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9696" y="548680"/>
            <a:ext cx="8036274" cy="6027205"/>
          </a:xfrm>
          <a:prstGeom prst="rect">
            <a:avLst/>
          </a:prstGeom>
        </p:spPr>
      </p:pic>
    </p:spTree>
    <p:extLst>
      <p:ext uri="{BB962C8B-B14F-4D97-AF65-F5344CB8AC3E}">
        <p14:creationId xmlns:p14="http://schemas.microsoft.com/office/powerpoint/2010/main" val="26783847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小梁薄板</a:t>
              </a:r>
              <a:endParaRPr lang="zh-CN" sz="2100" kern="1200" dirty="0"/>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6296" y="2636912"/>
            <a:ext cx="4748104" cy="3535986"/>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3472" y="2636912"/>
            <a:ext cx="4679085" cy="3535986"/>
          </a:xfrm>
          <a:prstGeom prst="rect">
            <a:avLst/>
          </a:prstGeom>
        </p:spPr>
      </p:pic>
    </p:spTree>
    <p:extLst>
      <p:ext uri="{BB962C8B-B14F-4D97-AF65-F5344CB8AC3E}">
        <p14:creationId xmlns:p14="http://schemas.microsoft.com/office/powerpoint/2010/main" val="24979168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小梁薄板</a:t>
              </a:r>
              <a:endParaRPr lang="zh-CN" sz="2100" kern="1200" dirty="0"/>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7816" y="886679"/>
            <a:ext cx="7930497" cy="5960832"/>
          </a:xfrm>
          <a:prstGeom prst="rect">
            <a:avLst/>
          </a:prstGeom>
        </p:spPr>
      </p:pic>
    </p:spTree>
    <p:extLst>
      <p:ext uri="{BB962C8B-B14F-4D97-AF65-F5344CB8AC3E}">
        <p14:creationId xmlns:p14="http://schemas.microsoft.com/office/powerpoint/2010/main" val="26022178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5520" y="1471817"/>
            <a:ext cx="7887383" cy="3185436"/>
          </a:xfrm>
          <a:prstGeom prst="rect">
            <a:avLst/>
          </a:prstGeom>
        </p:spPr>
      </p:pic>
      <p:sp>
        <p:nvSpPr>
          <p:cNvPr id="5" name="文本框 4"/>
          <p:cNvSpPr txBox="1"/>
          <p:nvPr/>
        </p:nvSpPr>
        <p:spPr>
          <a:xfrm>
            <a:off x="1487488" y="5085184"/>
            <a:ext cx="8928992" cy="523220"/>
          </a:xfrm>
          <a:prstGeom prst="rect">
            <a:avLst/>
          </a:prstGeom>
          <a:noFill/>
        </p:spPr>
        <p:txBody>
          <a:bodyPr wrap="square" rtlCol="0">
            <a:spAutoFit/>
          </a:bodyPr>
          <a:lstStyle/>
          <a:p>
            <a:r>
              <a:rPr lang="zh-CN" altLang="en-US" dirty="0"/>
              <a:t>减震隔震</a:t>
            </a:r>
            <a:r>
              <a:rPr lang="zh-CN" altLang="en-US" dirty="0" smtClean="0"/>
              <a:t>是两种不同的减少地震对房屋伤害的结构措施。</a:t>
            </a:r>
            <a:endParaRPr lang="zh-CN" altLang="en-US" dirty="0"/>
          </a:p>
        </p:txBody>
      </p:sp>
    </p:spTree>
    <p:extLst>
      <p:ext uri="{BB962C8B-B14F-4D97-AF65-F5344CB8AC3E}">
        <p14:creationId xmlns:p14="http://schemas.microsoft.com/office/powerpoint/2010/main" val="26571783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graphicFrame>
        <p:nvGraphicFramePr>
          <p:cNvPr id="3" name="图示 2"/>
          <p:cNvGraphicFramePr/>
          <p:nvPr>
            <p:extLst>
              <p:ext uri="{D42A27DB-BD31-4B8C-83A1-F6EECF244321}">
                <p14:modId xmlns:p14="http://schemas.microsoft.com/office/powerpoint/2010/main" val="1922955851"/>
              </p:ext>
            </p:extLst>
          </p:nvPr>
        </p:nvGraphicFramePr>
        <p:xfrm>
          <a:off x="1559496" y="1844824"/>
          <a:ext cx="7880424" cy="32853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604156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3472" y="1556792"/>
            <a:ext cx="9607033" cy="4919824"/>
          </a:xfrm>
          <a:prstGeom prst="rect">
            <a:avLst/>
          </a:prstGeom>
        </p:spPr>
      </p:pic>
    </p:spTree>
    <p:extLst>
      <p:ext uri="{BB962C8B-B14F-4D97-AF65-F5344CB8AC3E}">
        <p14:creationId xmlns:p14="http://schemas.microsoft.com/office/powerpoint/2010/main" val="6988304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7568" y="1628800"/>
            <a:ext cx="6850355" cy="4280265"/>
          </a:xfrm>
          <a:prstGeom prst="rect">
            <a:avLst/>
          </a:prstGeom>
        </p:spPr>
      </p:pic>
    </p:spTree>
    <p:extLst>
      <p:ext uri="{BB962C8B-B14F-4D97-AF65-F5344CB8AC3E}">
        <p14:creationId xmlns:p14="http://schemas.microsoft.com/office/powerpoint/2010/main" val="29692969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3" name="文本框 2"/>
          <p:cNvSpPr txBox="1"/>
          <p:nvPr/>
        </p:nvSpPr>
        <p:spPr>
          <a:xfrm>
            <a:off x="479376" y="1812245"/>
            <a:ext cx="6336704" cy="1815882"/>
          </a:xfrm>
          <a:prstGeom prst="rect">
            <a:avLst/>
          </a:prstGeom>
          <a:noFill/>
        </p:spPr>
        <p:txBody>
          <a:bodyPr wrap="square" rtlCol="0">
            <a:spAutoFit/>
          </a:bodyPr>
          <a:lstStyle/>
          <a:p>
            <a:r>
              <a:rPr lang="zh-CN" altLang="en-US" dirty="0" smtClean="0"/>
              <a:t>减震：</a:t>
            </a:r>
            <a:endParaRPr lang="en-US" altLang="zh-CN" dirty="0" smtClean="0"/>
          </a:p>
          <a:p>
            <a:r>
              <a:rPr lang="zh-CN" altLang="en-US" dirty="0" smtClean="0"/>
              <a:t>阻尼器、</a:t>
            </a:r>
            <a:endParaRPr lang="en-US" altLang="zh-CN" dirty="0" smtClean="0"/>
          </a:p>
          <a:p>
            <a:r>
              <a:rPr lang="zh-CN" altLang="en-US" dirty="0" smtClean="0"/>
              <a:t>耗能支撑、</a:t>
            </a:r>
            <a:endParaRPr lang="en-US" altLang="zh-CN" dirty="0" smtClean="0"/>
          </a:p>
          <a:p>
            <a:r>
              <a:rPr lang="zh-CN" altLang="en-US" dirty="0" smtClean="0"/>
              <a:t>耗能墙</a:t>
            </a:r>
            <a:endParaRPr lang="zh-CN" altLang="en-US" dirty="0"/>
          </a:p>
        </p:txBody>
      </p:sp>
      <p:sp>
        <p:nvSpPr>
          <p:cNvPr id="7" name="文本框 6"/>
          <p:cNvSpPr txBox="1"/>
          <p:nvPr/>
        </p:nvSpPr>
        <p:spPr>
          <a:xfrm>
            <a:off x="7968208" y="5301208"/>
            <a:ext cx="6336704" cy="523220"/>
          </a:xfrm>
          <a:prstGeom prst="rect">
            <a:avLst/>
          </a:prstGeom>
          <a:noFill/>
        </p:spPr>
        <p:txBody>
          <a:bodyPr wrap="square" rtlCol="0">
            <a:spAutoFit/>
          </a:bodyPr>
          <a:lstStyle/>
          <a:p>
            <a:r>
              <a:rPr lang="zh-CN" altLang="en-US" dirty="0" smtClean="0"/>
              <a:t>上海中心大厦阻尼器</a:t>
            </a:r>
            <a:endParaRPr lang="zh-CN" altLang="en-US" dirty="0"/>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6296" y="1309147"/>
            <a:ext cx="4972422" cy="3723840"/>
          </a:xfrm>
          <a:prstGeom prst="rect">
            <a:avLst/>
          </a:prstGeom>
        </p:spPr>
      </p:pic>
    </p:spTree>
    <p:extLst>
      <p:ext uri="{BB962C8B-B14F-4D97-AF65-F5344CB8AC3E}">
        <p14:creationId xmlns:p14="http://schemas.microsoft.com/office/powerpoint/2010/main" val="4691357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3" name="文本框 2"/>
          <p:cNvSpPr txBox="1"/>
          <p:nvPr/>
        </p:nvSpPr>
        <p:spPr>
          <a:xfrm>
            <a:off x="479376" y="1812245"/>
            <a:ext cx="6336704" cy="1815882"/>
          </a:xfrm>
          <a:prstGeom prst="rect">
            <a:avLst/>
          </a:prstGeom>
          <a:noFill/>
        </p:spPr>
        <p:txBody>
          <a:bodyPr wrap="square" rtlCol="0">
            <a:spAutoFit/>
          </a:bodyPr>
          <a:lstStyle/>
          <a:p>
            <a:r>
              <a:rPr lang="zh-CN" altLang="en-US" dirty="0" smtClean="0"/>
              <a:t>减震：</a:t>
            </a:r>
            <a:endParaRPr lang="en-US" altLang="zh-CN" dirty="0" smtClean="0"/>
          </a:p>
          <a:p>
            <a:r>
              <a:rPr lang="zh-CN" altLang="en-US" dirty="0" smtClean="0"/>
              <a:t>阻尼器、</a:t>
            </a:r>
            <a:endParaRPr lang="en-US" altLang="zh-CN" dirty="0" smtClean="0"/>
          </a:p>
          <a:p>
            <a:r>
              <a:rPr lang="zh-CN" altLang="en-US" dirty="0" smtClean="0"/>
              <a:t>耗能支撑、</a:t>
            </a:r>
            <a:endParaRPr lang="en-US" altLang="zh-CN" dirty="0" smtClean="0"/>
          </a:p>
          <a:p>
            <a:r>
              <a:rPr lang="zh-CN" altLang="en-US" dirty="0" smtClean="0"/>
              <a:t>耗能墙</a:t>
            </a:r>
            <a:endParaRPr lang="zh-CN" altLang="en-US" dirty="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7596" y="2151599"/>
            <a:ext cx="5385479" cy="4344286"/>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7568" y="1296127"/>
            <a:ext cx="5086518" cy="3866943"/>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2278" y="2996952"/>
            <a:ext cx="5080000" cy="3175000"/>
          </a:xfrm>
          <a:prstGeom prst="rect">
            <a:avLst/>
          </a:prstGeom>
        </p:spPr>
      </p:pic>
    </p:spTree>
    <p:extLst>
      <p:ext uri="{BB962C8B-B14F-4D97-AF65-F5344CB8AC3E}">
        <p14:creationId xmlns:p14="http://schemas.microsoft.com/office/powerpoint/2010/main" val="1161096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一、概述</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623392" y="1622703"/>
            <a:ext cx="2719357" cy="769441"/>
          </a:xfrm>
          <a:prstGeom prst="rect">
            <a:avLst/>
          </a:prstGeom>
          <a:noFill/>
        </p:spPr>
        <p:txBody>
          <a:bodyPr wrap="square" lIns="91440" tIns="45720" rIns="91440" bIns="45720">
            <a:spAutoFit/>
          </a:bodyPr>
          <a:lstStyle/>
          <a:p>
            <a:pPr algn="ctr"/>
            <a:r>
              <a:rPr lang="zh-CN" altLang="en-US" sz="4400" b="1" dirty="0" smtClean="0">
                <a:ln w="13462">
                  <a:solidFill>
                    <a:schemeClr val="bg1"/>
                  </a:solidFill>
                  <a:prstDash val="solid"/>
                </a:ln>
                <a:solidFill>
                  <a:schemeClr val="accent4">
                    <a:lumMod val="50000"/>
                  </a:schemeClr>
                </a:solidFill>
                <a:effectLst>
                  <a:outerShdw dist="38100" dir="2700000" algn="bl" rotWithShape="0">
                    <a:schemeClr val="accent5"/>
                  </a:outerShdw>
                </a:effectLst>
              </a:rPr>
              <a:t>排查对象</a:t>
            </a:r>
            <a:endParaRPr lang="zh-CN" altLang="en-US" sz="4400" b="1" dirty="0">
              <a:ln w="13462">
                <a:solidFill>
                  <a:schemeClr val="bg1"/>
                </a:solidFill>
                <a:prstDash val="solid"/>
              </a:ln>
              <a:solidFill>
                <a:schemeClr val="accent4">
                  <a:lumMod val="50000"/>
                </a:schemeClr>
              </a:solidFill>
              <a:effectLst>
                <a:outerShdw dist="38100" dir="2700000" algn="bl" rotWithShape="0">
                  <a:schemeClr val="accent5"/>
                </a:outerShdw>
              </a:effectLst>
            </a:endParaRPr>
          </a:p>
        </p:txBody>
      </p:sp>
      <p:sp>
        <p:nvSpPr>
          <p:cNvPr id="2" name="矩形 1"/>
          <p:cNvSpPr/>
          <p:nvPr/>
        </p:nvSpPr>
        <p:spPr>
          <a:xfrm>
            <a:off x="3719736" y="1562329"/>
            <a:ext cx="6726219" cy="584775"/>
          </a:xfrm>
          <a:prstGeom prst="rect">
            <a:avLst/>
          </a:prstGeom>
          <a:noFill/>
        </p:spPr>
        <p:txBody>
          <a:bodyPr wrap="square" lIns="91440" tIns="45720" rIns="91440" bIns="45720">
            <a:spAutoFit/>
          </a:bodyPr>
          <a:lstStyle/>
          <a:p>
            <a:pPr algn="ctr"/>
            <a:r>
              <a:rPr lang="zh-CN" altLang="en-US" sz="3200" b="0" cap="none" spc="0" dirty="0" smtClean="0">
                <a:ln w="0"/>
                <a:solidFill>
                  <a:schemeClr val="tx1"/>
                </a:solidFill>
                <a:effectLst>
                  <a:outerShdw blurRad="38100" dist="19050" dir="2700000" algn="tl" rotWithShape="0">
                    <a:schemeClr val="dk1">
                      <a:alpha val="40000"/>
                    </a:schemeClr>
                  </a:outerShdw>
                </a:effectLst>
              </a:rPr>
              <a:t>本行政区域城镇范围内的所有房屋</a:t>
            </a:r>
            <a:endParaRPr lang="zh-CN" altLang="en-US" sz="3200" b="0" cap="none" spc="0" dirty="0">
              <a:ln w="0"/>
              <a:solidFill>
                <a:schemeClr val="tx1"/>
              </a:solidFill>
              <a:effectLst>
                <a:outerShdw blurRad="38100" dist="19050" dir="2700000" algn="tl" rotWithShape="0">
                  <a:schemeClr val="dk1">
                    <a:alpha val="40000"/>
                  </a:schemeClr>
                </a:outerShdw>
              </a:effectLst>
            </a:endParaRPr>
          </a:p>
        </p:txBody>
      </p:sp>
      <p:sp>
        <p:nvSpPr>
          <p:cNvPr id="3" name="文本框 2"/>
          <p:cNvSpPr txBox="1"/>
          <p:nvPr/>
        </p:nvSpPr>
        <p:spPr>
          <a:xfrm>
            <a:off x="4367808" y="2184562"/>
            <a:ext cx="8136904" cy="954107"/>
          </a:xfrm>
          <a:prstGeom prst="rect">
            <a:avLst/>
          </a:prstGeom>
          <a:noFill/>
        </p:spPr>
        <p:txBody>
          <a:bodyPr wrap="square" rtlCol="0">
            <a:spAutoFit/>
          </a:bodyPr>
          <a:lstStyle/>
          <a:p>
            <a:r>
              <a:rPr lang="zh-CN" altLang="en-US" dirty="0" smtClean="0"/>
              <a:t>含居住建筑、公共建筑、工业建筑等</a:t>
            </a:r>
            <a:endParaRPr lang="en-US" altLang="zh-CN" dirty="0" smtClean="0"/>
          </a:p>
          <a:p>
            <a:endParaRPr lang="zh-CN" altLang="en-US" dirty="0"/>
          </a:p>
        </p:txBody>
      </p:sp>
      <p:pic>
        <p:nvPicPr>
          <p:cNvPr id="5" name="图片 4"/>
          <p:cNvPicPr>
            <a:picLocks noChangeAspect="1"/>
          </p:cNvPicPr>
          <p:nvPr/>
        </p:nvPicPr>
        <p:blipFill>
          <a:blip r:embed="rId2"/>
          <a:stretch>
            <a:fillRect/>
          </a:stretch>
        </p:blipFill>
        <p:spPr>
          <a:xfrm>
            <a:off x="622358" y="3068960"/>
            <a:ext cx="9334500" cy="3343275"/>
          </a:xfrm>
          <a:prstGeom prst="rect">
            <a:avLst/>
          </a:prstGeom>
        </p:spPr>
      </p:pic>
    </p:spTree>
    <p:extLst>
      <p:ext uri="{BB962C8B-B14F-4D97-AF65-F5344CB8AC3E}">
        <p14:creationId xmlns:p14="http://schemas.microsoft.com/office/powerpoint/2010/main" val="25119546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3" name="文本框 2"/>
          <p:cNvSpPr txBox="1"/>
          <p:nvPr/>
        </p:nvSpPr>
        <p:spPr>
          <a:xfrm>
            <a:off x="479376" y="1812245"/>
            <a:ext cx="6336704" cy="1815882"/>
          </a:xfrm>
          <a:prstGeom prst="rect">
            <a:avLst/>
          </a:prstGeom>
          <a:noFill/>
        </p:spPr>
        <p:txBody>
          <a:bodyPr wrap="square" rtlCol="0">
            <a:spAutoFit/>
          </a:bodyPr>
          <a:lstStyle/>
          <a:p>
            <a:r>
              <a:rPr lang="zh-CN" altLang="en-US" dirty="0" smtClean="0"/>
              <a:t>减震：</a:t>
            </a:r>
            <a:endParaRPr lang="en-US" altLang="zh-CN" dirty="0" smtClean="0"/>
          </a:p>
          <a:p>
            <a:r>
              <a:rPr lang="zh-CN" altLang="en-US" dirty="0" smtClean="0"/>
              <a:t>阻尼器、</a:t>
            </a:r>
            <a:endParaRPr lang="en-US" altLang="zh-CN" dirty="0" smtClean="0"/>
          </a:p>
          <a:p>
            <a:r>
              <a:rPr lang="zh-CN" altLang="en-US" dirty="0" smtClean="0"/>
              <a:t>耗能支撑、</a:t>
            </a:r>
            <a:endParaRPr lang="en-US" altLang="zh-CN" dirty="0" smtClean="0"/>
          </a:p>
          <a:p>
            <a:r>
              <a:rPr lang="zh-CN" altLang="en-US" dirty="0" smtClean="0"/>
              <a:t>耗能墙</a:t>
            </a:r>
            <a:endParaRPr lang="zh-CN" altLang="en-US"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960" y="1484784"/>
            <a:ext cx="4907244" cy="3680433"/>
          </a:xfrm>
          <a:prstGeom prst="rect">
            <a:avLst/>
          </a:prstGeom>
        </p:spPr>
      </p:pic>
      <p:sp>
        <p:nvSpPr>
          <p:cNvPr id="8" name="文本框 7"/>
          <p:cNvSpPr txBox="1"/>
          <p:nvPr/>
        </p:nvSpPr>
        <p:spPr>
          <a:xfrm>
            <a:off x="839416" y="4140353"/>
            <a:ext cx="6336704" cy="954107"/>
          </a:xfrm>
          <a:prstGeom prst="rect">
            <a:avLst/>
          </a:prstGeom>
          <a:noFill/>
        </p:spPr>
        <p:txBody>
          <a:bodyPr wrap="square" rtlCol="0">
            <a:spAutoFit/>
          </a:bodyPr>
          <a:lstStyle/>
          <a:p>
            <a:r>
              <a:rPr lang="zh-CN" altLang="en-US" dirty="0" smtClean="0"/>
              <a:t>同济大学新土木大楼</a:t>
            </a:r>
            <a:endParaRPr lang="en-US" altLang="zh-CN" dirty="0" smtClean="0"/>
          </a:p>
          <a:p>
            <a:r>
              <a:rPr lang="zh-CN" altLang="en-US" dirty="0"/>
              <a:t>港</a:t>
            </a:r>
            <a:r>
              <a:rPr lang="zh-CN" altLang="en-US" dirty="0" smtClean="0"/>
              <a:t>汇广场续建加固</a:t>
            </a:r>
            <a:endParaRPr lang="zh-CN" altLang="en-US" dirty="0"/>
          </a:p>
        </p:txBody>
      </p:sp>
    </p:spTree>
    <p:extLst>
      <p:ext uri="{BB962C8B-B14F-4D97-AF65-F5344CB8AC3E}">
        <p14:creationId xmlns:p14="http://schemas.microsoft.com/office/powerpoint/2010/main" val="9918359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71464" y="4897845"/>
            <a:ext cx="9649072" cy="954107"/>
          </a:xfrm>
          <a:prstGeom prst="rect">
            <a:avLst/>
          </a:prstGeom>
          <a:noFill/>
        </p:spPr>
        <p:txBody>
          <a:bodyPr wrap="square" rtlCol="0">
            <a:spAutoFit/>
          </a:bodyPr>
          <a:lstStyle/>
          <a:p>
            <a:r>
              <a:rPr lang="en-US" altLang="zh-CN" dirty="0" smtClean="0"/>
              <a:t>2008</a:t>
            </a:r>
            <a:r>
              <a:rPr lang="zh-CN" altLang="en-US" dirty="0" smtClean="0"/>
              <a:t>年汶川地震后中小学的抗震加固；改扩建通常进行抗震加固。</a:t>
            </a:r>
            <a:endParaRPr lang="zh-CN" altLang="en-US" dirty="0"/>
          </a:p>
        </p:txBody>
      </p:sp>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5480" y="1285675"/>
            <a:ext cx="8649450" cy="3475021"/>
          </a:xfrm>
          <a:prstGeom prst="rect">
            <a:avLst/>
          </a:prstGeom>
        </p:spPr>
      </p:pic>
    </p:spTree>
    <p:extLst>
      <p:ext uri="{BB962C8B-B14F-4D97-AF65-F5344CB8AC3E}">
        <p14:creationId xmlns:p14="http://schemas.microsoft.com/office/powerpoint/2010/main" val="29977042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9496" y="1700808"/>
            <a:ext cx="9902262" cy="3528392"/>
          </a:xfrm>
          <a:prstGeom prst="rect">
            <a:avLst/>
          </a:prstGeom>
        </p:spPr>
      </p:pic>
    </p:spTree>
    <p:extLst>
      <p:ext uri="{BB962C8B-B14F-4D97-AF65-F5344CB8AC3E}">
        <p14:creationId xmlns:p14="http://schemas.microsoft.com/office/powerpoint/2010/main" val="3100870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1026" name="图片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416" y="1556792"/>
            <a:ext cx="4256033" cy="3739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1464" y="5733256"/>
            <a:ext cx="6048672" cy="523220"/>
          </a:xfrm>
          <a:prstGeom prst="rect">
            <a:avLst/>
          </a:prstGeom>
          <a:noFill/>
        </p:spPr>
        <p:txBody>
          <a:bodyPr wrap="square" rtlCol="0">
            <a:spAutoFit/>
          </a:bodyPr>
          <a:lstStyle/>
          <a:p>
            <a:r>
              <a:rPr lang="zh-CN" altLang="en-US" dirty="0" smtClean="0"/>
              <a:t>延安路昭化路汤司令（</a:t>
            </a:r>
            <a:r>
              <a:rPr lang="en-US" altLang="zh-CN" dirty="0" smtClean="0"/>
              <a:t>2020</a:t>
            </a:r>
            <a:r>
              <a:rPr lang="zh-CN" altLang="en-US" dirty="0" smtClean="0"/>
              <a:t>年拆除）</a:t>
            </a:r>
            <a:endParaRPr lang="zh-CN" altLang="en-US" dirty="0"/>
          </a:p>
        </p:txBody>
      </p:sp>
      <p:pic>
        <p:nvPicPr>
          <p:cNvPr id="1027" name="图片 16" descr="说明: IMG_20200806_0920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3002" y="1013831"/>
            <a:ext cx="4318701"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图片 5" descr="说明: IMG_20200806_1033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40216" y="4337720"/>
            <a:ext cx="3358989"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98844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2" name="文本框 1"/>
          <p:cNvSpPr txBox="1"/>
          <p:nvPr/>
        </p:nvSpPr>
        <p:spPr>
          <a:xfrm>
            <a:off x="1127448" y="5661248"/>
            <a:ext cx="6048672" cy="523220"/>
          </a:xfrm>
          <a:prstGeom prst="rect">
            <a:avLst/>
          </a:prstGeom>
          <a:noFill/>
        </p:spPr>
        <p:txBody>
          <a:bodyPr wrap="square" rtlCol="0">
            <a:spAutoFit/>
          </a:bodyPr>
          <a:lstStyle/>
          <a:p>
            <a:r>
              <a:rPr lang="zh-CN" altLang="en-US" dirty="0" smtClean="0"/>
              <a:t>昭化路</a:t>
            </a:r>
            <a:r>
              <a:rPr lang="en-US" altLang="zh-CN" dirty="0"/>
              <a:t>148 </a:t>
            </a:r>
            <a:r>
              <a:rPr lang="zh-CN" altLang="en-US" dirty="0"/>
              <a:t>号 </a:t>
            </a:r>
            <a:r>
              <a:rPr lang="en-US" altLang="zh-CN" dirty="0" smtClean="0"/>
              <a:t>2019</a:t>
            </a:r>
            <a:r>
              <a:rPr lang="zh-CN" altLang="en-US" dirty="0"/>
              <a:t>年</a:t>
            </a:r>
            <a:r>
              <a:rPr lang="zh-CN" altLang="en-US" dirty="0" smtClean="0"/>
              <a:t>“</a:t>
            </a:r>
            <a:r>
              <a:rPr lang="en-US" altLang="zh-CN" dirty="0" smtClean="0"/>
              <a:t>5·16”</a:t>
            </a:r>
            <a:r>
              <a:rPr lang="zh-CN" altLang="en-US" dirty="0"/>
              <a:t>坍塌</a:t>
            </a:r>
          </a:p>
        </p:txBody>
      </p:sp>
      <p:pic>
        <p:nvPicPr>
          <p:cNvPr id="7" name="图片 6"/>
          <p:cNvPicPr>
            <a:picLocks noChangeAspect="1"/>
          </p:cNvPicPr>
          <p:nvPr/>
        </p:nvPicPr>
        <p:blipFill>
          <a:blip r:embed="rId3"/>
          <a:stretch>
            <a:fillRect/>
          </a:stretch>
        </p:blipFill>
        <p:spPr>
          <a:xfrm>
            <a:off x="4007768" y="787208"/>
            <a:ext cx="7128792" cy="4840738"/>
          </a:xfrm>
          <a:prstGeom prst="rect">
            <a:avLst/>
          </a:prstGeom>
        </p:spPr>
      </p:pic>
    </p:spTree>
    <p:extLst>
      <p:ext uri="{BB962C8B-B14F-4D97-AF65-F5344CB8AC3E}">
        <p14:creationId xmlns:p14="http://schemas.microsoft.com/office/powerpoint/2010/main" val="28804717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2" name="文本框 1"/>
          <p:cNvSpPr txBox="1"/>
          <p:nvPr/>
        </p:nvSpPr>
        <p:spPr>
          <a:xfrm>
            <a:off x="1127448" y="5661248"/>
            <a:ext cx="6048672" cy="523220"/>
          </a:xfrm>
          <a:prstGeom prst="rect">
            <a:avLst/>
          </a:prstGeom>
          <a:noFill/>
        </p:spPr>
        <p:txBody>
          <a:bodyPr wrap="square" rtlCol="0">
            <a:spAutoFit/>
          </a:bodyPr>
          <a:lstStyle/>
          <a:p>
            <a:r>
              <a:rPr lang="zh-CN" altLang="en-US" dirty="0" smtClean="0"/>
              <a:t>昭化路</a:t>
            </a:r>
            <a:r>
              <a:rPr lang="en-US" altLang="zh-CN" dirty="0"/>
              <a:t>148 </a:t>
            </a:r>
            <a:r>
              <a:rPr lang="zh-CN" altLang="en-US" dirty="0"/>
              <a:t>号 </a:t>
            </a:r>
            <a:r>
              <a:rPr lang="en-US" altLang="zh-CN" dirty="0" smtClean="0"/>
              <a:t>2019</a:t>
            </a:r>
            <a:r>
              <a:rPr lang="zh-CN" altLang="en-US" dirty="0"/>
              <a:t>年</a:t>
            </a:r>
            <a:r>
              <a:rPr lang="zh-CN" altLang="en-US" dirty="0" smtClean="0"/>
              <a:t>“</a:t>
            </a:r>
            <a:r>
              <a:rPr lang="en-US" altLang="zh-CN" dirty="0" smtClean="0"/>
              <a:t>5·16”</a:t>
            </a:r>
            <a:r>
              <a:rPr lang="zh-CN" altLang="en-US" dirty="0"/>
              <a:t>坍塌</a:t>
            </a:r>
          </a:p>
        </p:txBody>
      </p:sp>
      <p:pic>
        <p:nvPicPr>
          <p:cNvPr id="5" name="图片 4"/>
          <p:cNvPicPr>
            <a:picLocks noChangeAspect="1"/>
          </p:cNvPicPr>
          <p:nvPr/>
        </p:nvPicPr>
        <p:blipFill>
          <a:blip r:embed="rId3"/>
          <a:stretch>
            <a:fillRect/>
          </a:stretch>
        </p:blipFill>
        <p:spPr>
          <a:xfrm>
            <a:off x="4007768" y="702607"/>
            <a:ext cx="6840760" cy="4934368"/>
          </a:xfrm>
          <a:prstGeom prst="rect">
            <a:avLst/>
          </a:prstGeom>
        </p:spPr>
      </p:pic>
    </p:spTree>
    <p:extLst>
      <p:ext uri="{BB962C8B-B14F-4D97-AF65-F5344CB8AC3E}">
        <p14:creationId xmlns:p14="http://schemas.microsoft.com/office/powerpoint/2010/main" val="4139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2" name="文本框 1"/>
          <p:cNvSpPr txBox="1"/>
          <p:nvPr/>
        </p:nvSpPr>
        <p:spPr>
          <a:xfrm>
            <a:off x="1127448" y="5661248"/>
            <a:ext cx="6048672" cy="523220"/>
          </a:xfrm>
          <a:prstGeom prst="rect">
            <a:avLst/>
          </a:prstGeom>
          <a:noFill/>
        </p:spPr>
        <p:txBody>
          <a:bodyPr wrap="square" rtlCol="0">
            <a:spAutoFit/>
          </a:bodyPr>
          <a:lstStyle/>
          <a:p>
            <a:r>
              <a:rPr lang="zh-CN" altLang="en-US" dirty="0" smtClean="0"/>
              <a:t>昭化路</a:t>
            </a:r>
            <a:r>
              <a:rPr lang="en-US" altLang="zh-CN" dirty="0"/>
              <a:t>148 </a:t>
            </a:r>
            <a:r>
              <a:rPr lang="zh-CN" altLang="en-US" dirty="0"/>
              <a:t>号 </a:t>
            </a:r>
            <a:r>
              <a:rPr lang="en-US" altLang="zh-CN" dirty="0" smtClean="0"/>
              <a:t>2019</a:t>
            </a:r>
            <a:r>
              <a:rPr lang="zh-CN" altLang="en-US" dirty="0"/>
              <a:t>年</a:t>
            </a:r>
            <a:r>
              <a:rPr lang="zh-CN" altLang="en-US" dirty="0" smtClean="0"/>
              <a:t>“</a:t>
            </a:r>
            <a:r>
              <a:rPr lang="en-US" altLang="zh-CN" dirty="0" smtClean="0"/>
              <a:t>5·16”</a:t>
            </a:r>
            <a:r>
              <a:rPr lang="zh-CN" altLang="en-US" dirty="0"/>
              <a:t>坍塌</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7748" y="688918"/>
            <a:ext cx="6696744" cy="5022558"/>
          </a:xfrm>
          <a:prstGeom prst="rect">
            <a:avLst/>
          </a:prstGeom>
        </p:spPr>
      </p:pic>
    </p:spTree>
    <p:extLst>
      <p:ext uri="{BB962C8B-B14F-4D97-AF65-F5344CB8AC3E}">
        <p14:creationId xmlns:p14="http://schemas.microsoft.com/office/powerpoint/2010/main" val="1653055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7816" y="1052736"/>
            <a:ext cx="7568821" cy="5022707"/>
          </a:xfrm>
          <a:prstGeom prst="rect">
            <a:avLst/>
          </a:prstGeom>
        </p:spPr>
      </p:pic>
    </p:spTree>
    <p:extLst>
      <p:ext uri="{BB962C8B-B14F-4D97-AF65-F5344CB8AC3E}">
        <p14:creationId xmlns:p14="http://schemas.microsoft.com/office/powerpoint/2010/main" val="12290796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1864" y="764704"/>
            <a:ext cx="5753903" cy="5763429"/>
          </a:xfrm>
          <a:prstGeom prst="rect">
            <a:avLst/>
          </a:prstGeom>
        </p:spPr>
      </p:pic>
    </p:spTree>
    <p:extLst>
      <p:ext uri="{BB962C8B-B14F-4D97-AF65-F5344CB8AC3E}">
        <p14:creationId xmlns:p14="http://schemas.microsoft.com/office/powerpoint/2010/main" val="5359949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二、结构信息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7" name="图片 6" descr="C:\Users\Administrator\Desktop\硅酸盐研究所\IMG_335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71364" y="1808820"/>
            <a:ext cx="4284176" cy="3924136"/>
          </a:xfrm>
          <a:prstGeom prst="rect">
            <a:avLst/>
          </a:prstGeom>
          <a:noFill/>
          <a:ln>
            <a:noFill/>
          </a:ln>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9730" y="1628800"/>
            <a:ext cx="3213132" cy="4284176"/>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80040" y="2492896"/>
            <a:ext cx="4211960" cy="3158970"/>
          </a:xfrm>
          <a:prstGeom prst="rect">
            <a:avLst/>
          </a:prstGeom>
        </p:spPr>
      </p:pic>
    </p:spTree>
    <p:extLst>
      <p:ext uri="{BB962C8B-B14F-4D97-AF65-F5344CB8AC3E}">
        <p14:creationId xmlns:p14="http://schemas.microsoft.com/office/powerpoint/2010/main" val="321005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一、概述</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335360" y="1700808"/>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dirty="0"/>
                <a:t>信息总表</a:t>
              </a:r>
              <a:endParaRPr lang="zh-CN" sz="2100" kern="1200" dirty="0"/>
            </a:p>
          </p:txBody>
        </p:sp>
      </p:gr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1584" y="851599"/>
            <a:ext cx="4136054" cy="5852528"/>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8206" y="908720"/>
            <a:ext cx="3868627" cy="5474119"/>
          </a:xfrm>
          <a:prstGeom prst="rect">
            <a:avLst/>
          </a:prstGeom>
        </p:spPr>
      </p:pic>
    </p:spTree>
    <p:extLst>
      <p:ext uri="{BB962C8B-B14F-4D97-AF65-F5344CB8AC3E}">
        <p14:creationId xmlns:p14="http://schemas.microsoft.com/office/powerpoint/2010/main" val="16066250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3472" y="2256654"/>
            <a:ext cx="7750382" cy="2581722"/>
          </a:xfrm>
          <a:prstGeom prst="rect">
            <a:avLst/>
          </a:prstGeom>
        </p:spPr>
      </p:pic>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7744763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1664" y="1442960"/>
            <a:ext cx="5874658" cy="4794352"/>
          </a:xfrm>
          <a:prstGeom prst="rect">
            <a:avLst/>
          </a:prstGeom>
        </p:spPr>
      </p:pic>
    </p:spTree>
    <p:extLst>
      <p:ext uri="{BB962C8B-B14F-4D97-AF65-F5344CB8AC3E}">
        <p14:creationId xmlns:p14="http://schemas.microsoft.com/office/powerpoint/2010/main" val="3209508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场地周边环境风险</a:t>
              </a:r>
              <a:endParaRPr lang="zh-CN" sz="2100" kern="1200" dirty="0"/>
            </a:p>
          </p:txBody>
        </p:sp>
      </p:grpSp>
      <p:pic>
        <p:nvPicPr>
          <p:cNvPr id="1026" name="图片 210" descr="C:\Users\hbx\Deskto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552" y="2342177"/>
            <a:ext cx="2376264" cy="3174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102560" y="5671034"/>
            <a:ext cx="8712968" cy="523220"/>
          </a:xfrm>
          <a:prstGeom prst="rect">
            <a:avLst/>
          </a:prstGeom>
          <a:noFill/>
        </p:spPr>
        <p:txBody>
          <a:bodyPr wrap="square" rtlCol="0">
            <a:spAutoFit/>
          </a:bodyPr>
          <a:lstStyle/>
          <a:p>
            <a:r>
              <a:rPr lang="zh-CN" altLang="en-US" dirty="0"/>
              <a:t>因相邻施工影响造成房屋倾斜、墙体开裂</a:t>
            </a:r>
            <a:endParaRPr lang="en-US" altLang="zh-CN" dirty="0"/>
          </a:p>
        </p:txBody>
      </p:sp>
      <p:pic>
        <p:nvPicPr>
          <p:cNvPr id="11" name="图片 10" descr="G:\2019手机照片备份\20190903手机相机照片备份\IMG_20190628_110915.jpg"/>
          <p:cNvPicPr/>
          <p:nvPr/>
        </p:nvPicPr>
        <p:blipFill rotWithShape="1">
          <a:blip r:embed="rId3" cstate="print">
            <a:extLst>
              <a:ext uri="{28A0092B-C50C-407E-A947-70E740481C1C}">
                <a14:useLocalDpi xmlns:a14="http://schemas.microsoft.com/office/drawing/2010/main" val="0"/>
              </a:ext>
            </a:extLst>
          </a:blip>
          <a:srcRect r="7627" b="27966"/>
          <a:stretch/>
        </p:blipFill>
        <p:spPr bwMode="auto">
          <a:xfrm>
            <a:off x="6944612" y="2809338"/>
            <a:ext cx="3985541" cy="2790160"/>
          </a:xfrm>
          <a:prstGeom prst="rect">
            <a:avLst/>
          </a:prstGeom>
          <a:noFill/>
          <a:ln>
            <a:noFill/>
          </a:ln>
          <a:extLst>
            <a:ext uri="{53640926-AAD7-44D8-BBD7-CCE9431645EC}">
              <a14:shadowObscured xmlns:a14="http://schemas.microsoft.com/office/drawing/2010/main"/>
            </a:ext>
          </a:extLst>
        </p:spPr>
      </p:pic>
      <p:sp>
        <p:nvSpPr>
          <p:cNvPr id="12" name="文本框 11"/>
          <p:cNvSpPr txBox="1"/>
          <p:nvPr/>
        </p:nvSpPr>
        <p:spPr>
          <a:xfrm>
            <a:off x="6955835" y="5635266"/>
            <a:ext cx="8712968" cy="523220"/>
          </a:xfrm>
          <a:prstGeom prst="rect">
            <a:avLst/>
          </a:prstGeom>
          <a:noFill/>
        </p:spPr>
        <p:txBody>
          <a:bodyPr wrap="square" rtlCol="0">
            <a:spAutoFit/>
          </a:bodyPr>
          <a:lstStyle/>
          <a:p>
            <a:r>
              <a:rPr lang="zh-CN" altLang="en-US" dirty="0"/>
              <a:t>邻近河道房屋倾斜开裂</a:t>
            </a:r>
            <a:endParaRPr lang="en-US" altLang="zh-CN" dirty="0"/>
          </a:p>
        </p:txBody>
      </p:sp>
    </p:spTree>
    <p:extLst>
      <p:ext uri="{BB962C8B-B14F-4D97-AF65-F5344CB8AC3E}">
        <p14:creationId xmlns:p14="http://schemas.microsoft.com/office/powerpoint/2010/main" val="27343993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513875" y="1772816"/>
            <a:ext cx="9496947" cy="540540"/>
            <a:chOff x="26387" y="33855"/>
            <a:chExt cx="9496947" cy="540540"/>
          </a:xfrm>
        </p:grpSpPr>
        <p:sp>
          <p:nvSpPr>
            <p:cNvPr id="7" name="圆角矩形 6"/>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dirty="0"/>
                <a:t>屋面塌陷变形</a:t>
              </a:r>
              <a:endParaRPr lang="zh-CN" sz="2100" kern="1200" dirty="0"/>
            </a:p>
          </p:txBody>
        </p:sp>
      </p:grpSp>
      <p:pic>
        <p:nvPicPr>
          <p:cNvPr id="6" name="图片 5" descr="C:\Users\Administrator\Desktop\农村房屋照片\屋面下挠变形2.JPG"/>
          <p:cNvPicPr/>
          <p:nvPr/>
        </p:nvPicPr>
        <p:blipFill rotWithShape="1">
          <a:blip r:embed="rId2" cstate="print">
            <a:extLst>
              <a:ext uri="{28A0092B-C50C-407E-A947-70E740481C1C}">
                <a14:useLocalDpi xmlns:a14="http://schemas.microsoft.com/office/drawing/2010/main" val="0"/>
              </a:ext>
            </a:extLst>
          </a:blip>
          <a:srcRect l="14396" t="25037" b="13911"/>
          <a:stretch/>
        </p:blipFill>
        <p:spPr bwMode="auto">
          <a:xfrm>
            <a:off x="407368" y="2708238"/>
            <a:ext cx="3368392" cy="2358112"/>
          </a:xfrm>
          <a:prstGeom prst="rect">
            <a:avLst/>
          </a:prstGeom>
          <a:noFill/>
          <a:ln>
            <a:noFill/>
          </a:ln>
          <a:extLst>
            <a:ext uri="{53640926-AAD7-44D8-BBD7-CCE9431645EC}">
              <a14:shadowObscured xmlns:a14="http://schemas.microsoft.com/office/drawing/2010/main"/>
            </a:ext>
          </a:extLst>
        </p:spPr>
      </p:pic>
      <p:sp>
        <p:nvSpPr>
          <p:cNvPr id="10" name="文本框 9"/>
          <p:cNvSpPr txBox="1"/>
          <p:nvPr/>
        </p:nvSpPr>
        <p:spPr>
          <a:xfrm>
            <a:off x="365893" y="5589240"/>
            <a:ext cx="3400130" cy="523220"/>
          </a:xfrm>
          <a:prstGeom prst="rect">
            <a:avLst/>
          </a:prstGeom>
          <a:noFill/>
        </p:spPr>
        <p:txBody>
          <a:bodyPr wrap="square" rtlCol="0">
            <a:spAutoFit/>
          </a:bodyPr>
          <a:lstStyle/>
          <a:p>
            <a:r>
              <a:rPr lang="zh-CN" altLang="en-US" dirty="0"/>
              <a:t>屋架塌陷</a:t>
            </a:r>
          </a:p>
        </p:txBody>
      </p:sp>
      <p:pic>
        <p:nvPicPr>
          <p:cNvPr id="11" name="图片 10" descr="IMG_00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9776" y="2702422"/>
            <a:ext cx="3376698" cy="2363927"/>
          </a:xfrm>
          <a:prstGeom prst="rect">
            <a:avLst/>
          </a:prstGeom>
          <a:noFill/>
          <a:ln>
            <a:noFill/>
          </a:ln>
        </p:spPr>
      </p:pic>
      <p:sp>
        <p:nvSpPr>
          <p:cNvPr id="12" name="文本框 11"/>
          <p:cNvSpPr txBox="1"/>
          <p:nvPr/>
        </p:nvSpPr>
        <p:spPr>
          <a:xfrm>
            <a:off x="4034842" y="5589240"/>
            <a:ext cx="3400130" cy="523220"/>
          </a:xfrm>
          <a:prstGeom prst="rect">
            <a:avLst/>
          </a:prstGeom>
          <a:noFill/>
        </p:spPr>
        <p:txBody>
          <a:bodyPr wrap="square" rtlCol="0">
            <a:spAutoFit/>
          </a:bodyPr>
          <a:lstStyle/>
          <a:p>
            <a:r>
              <a:rPr lang="zh-CN" altLang="en-US" dirty="0"/>
              <a:t>屋面缺损</a:t>
            </a:r>
          </a:p>
        </p:txBody>
      </p:sp>
      <p:sp>
        <p:nvSpPr>
          <p:cNvPr id="14" name="文本框 13"/>
          <p:cNvSpPr txBox="1"/>
          <p:nvPr/>
        </p:nvSpPr>
        <p:spPr>
          <a:xfrm>
            <a:off x="7703791" y="5563953"/>
            <a:ext cx="3400130" cy="523220"/>
          </a:xfrm>
          <a:prstGeom prst="rect">
            <a:avLst/>
          </a:prstGeom>
          <a:noFill/>
        </p:spPr>
        <p:txBody>
          <a:bodyPr wrap="square" rtlCol="0">
            <a:spAutoFit/>
          </a:bodyPr>
          <a:lstStyle/>
          <a:p>
            <a:r>
              <a:rPr lang="zh-CN" altLang="en-US" dirty="0"/>
              <a:t>屋架塌陷</a:t>
            </a:r>
          </a:p>
        </p:txBody>
      </p:sp>
      <p:pic>
        <p:nvPicPr>
          <p:cNvPr id="15" name="图片 1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03791" y="2697740"/>
            <a:ext cx="3158430" cy="2368609"/>
          </a:xfrm>
          <a:prstGeom prst="rect">
            <a:avLst/>
          </a:prstGeom>
          <a:noFill/>
          <a:ln>
            <a:noFill/>
          </a:ln>
        </p:spPr>
      </p:pic>
    </p:spTree>
    <p:extLst>
      <p:ext uri="{BB962C8B-B14F-4D97-AF65-F5344CB8AC3E}">
        <p14:creationId xmlns:p14="http://schemas.microsoft.com/office/powerpoint/2010/main" val="25822607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513875" y="1772816"/>
            <a:ext cx="9496947" cy="540540"/>
            <a:chOff x="26387" y="33855"/>
            <a:chExt cx="9496947" cy="540540"/>
          </a:xfrm>
        </p:grpSpPr>
        <p:sp>
          <p:nvSpPr>
            <p:cNvPr id="7" name="圆角矩形 6"/>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dirty="0"/>
                <a:t>墙体开裂变形</a:t>
              </a:r>
              <a:endParaRPr lang="zh-CN" sz="2100" kern="1200" dirty="0"/>
            </a:p>
          </p:txBody>
        </p:sp>
      </p:grpSp>
      <p:sp>
        <p:nvSpPr>
          <p:cNvPr id="2" name="文本框 1"/>
          <p:cNvSpPr txBox="1"/>
          <p:nvPr/>
        </p:nvSpPr>
        <p:spPr>
          <a:xfrm>
            <a:off x="127585" y="5340491"/>
            <a:ext cx="3400130" cy="523220"/>
          </a:xfrm>
          <a:prstGeom prst="rect">
            <a:avLst/>
          </a:prstGeom>
          <a:noFill/>
        </p:spPr>
        <p:txBody>
          <a:bodyPr wrap="square" rtlCol="0">
            <a:spAutoFit/>
          </a:bodyPr>
          <a:lstStyle/>
          <a:p>
            <a:r>
              <a:rPr lang="zh-CN" altLang="en-US" dirty="0"/>
              <a:t>承重墙体开裂明显</a:t>
            </a:r>
          </a:p>
        </p:txBody>
      </p:sp>
      <p:sp>
        <p:nvSpPr>
          <p:cNvPr id="11" name="文本框 10"/>
          <p:cNvSpPr txBox="1"/>
          <p:nvPr/>
        </p:nvSpPr>
        <p:spPr>
          <a:xfrm>
            <a:off x="3658613" y="5353515"/>
            <a:ext cx="3400130" cy="523220"/>
          </a:xfrm>
          <a:prstGeom prst="rect">
            <a:avLst/>
          </a:prstGeom>
          <a:noFill/>
        </p:spPr>
        <p:txBody>
          <a:bodyPr wrap="square" rtlCol="0">
            <a:spAutoFit/>
          </a:bodyPr>
          <a:lstStyle/>
          <a:p>
            <a:r>
              <a:rPr lang="zh-CN" altLang="en-US" dirty="0"/>
              <a:t>墙体竖向开裂</a:t>
            </a:r>
          </a:p>
        </p:txBody>
      </p:sp>
      <p:sp>
        <p:nvSpPr>
          <p:cNvPr id="13" name="文本框 12"/>
          <p:cNvSpPr txBox="1"/>
          <p:nvPr/>
        </p:nvSpPr>
        <p:spPr>
          <a:xfrm>
            <a:off x="7530023" y="5340490"/>
            <a:ext cx="3400130" cy="523220"/>
          </a:xfrm>
          <a:prstGeom prst="rect">
            <a:avLst/>
          </a:prstGeom>
          <a:noFill/>
        </p:spPr>
        <p:txBody>
          <a:bodyPr wrap="square" rtlCol="0">
            <a:spAutoFit/>
          </a:bodyPr>
          <a:lstStyle/>
          <a:p>
            <a:r>
              <a:rPr lang="zh-CN" altLang="en-US" dirty="0"/>
              <a:t>墙体竖向开裂</a:t>
            </a:r>
          </a:p>
        </p:txBody>
      </p:sp>
      <p:pic>
        <p:nvPicPr>
          <p:cNvPr id="3" name="图片 2">
            <a:extLst>
              <a:ext uri="{FF2B5EF4-FFF2-40B4-BE49-F238E27FC236}">
                <a16:creationId xmlns="" xmlns:a16="http://schemas.microsoft.com/office/drawing/2014/main" id="{EDD24976-A0C9-4359-AFA4-50BE06D1F1BA}"/>
              </a:ext>
            </a:extLst>
          </p:cNvPr>
          <p:cNvPicPr>
            <a:picLocks noChangeAspect="1"/>
          </p:cNvPicPr>
          <p:nvPr/>
        </p:nvPicPr>
        <p:blipFill>
          <a:blip r:embed="rId2"/>
          <a:stretch>
            <a:fillRect/>
          </a:stretch>
        </p:blipFill>
        <p:spPr>
          <a:xfrm>
            <a:off x="294034" y="2471219"/>
            <a:ext cx="3067231" cy="2786389"/>
          </a:xfrm>
          <a:prstGeom prst="rect">
            <a:avLst/>
          </a:prstGeom>
        </p:spPr>
      </p:pic>
      <p:pic>
        <p:nvPicPr>
          <p:cNvPr id="4" name="图片 3">
            <a:extLst>
              <a:ext uri="{FF2B5EF4-FFF2-40B4-BE49-F238E27FC236}">
                <a16:creationId xmlns="" xmlns:a16="http://schemas.microsoft.com/office/drawing/2014/main" id="{DB265008-7694-4B2B-92F4-54B3AB113BFD}"/>
              </a:ext>
            </a:extLst>
          </p:cNvPr>
          <p:cNvPicPr>
            <a:picLocks noChangeAspect="1"/>
          </p:cNvPicPr>
          <p:nvPr/>
        </p:nvPicPr>
        <p:blipFill>
          <a:blip r:embed="rId3"/>
          <a:stretch>
            <a:fillRect/>
          </a:stretch>
        </p:blipFill>
        <p:spPr>
          <a:xfrm>
            <a:off x="4485365" y="2289759"/>
            <a:ext cx="1872679" cy="3134014"/>
          </a:xfrm>
          <a:prstGeom prst="rect">
            <a:avLst/>
          </a:prstGeom>
        </p:spPr>
      </p:pic>
      <p:pic>
        <p:nvPicPr>
          <p:cNvPr id="6" name="图片 5">
            <a:extLst>
              <a:ext uri="{FF2B5EF4-FFF2-40B4-BE49-F238E27FC236}">
                <a16:creationId xmlns="" xmlns:a16="http://schemas.microsoft.com/office/drawing/2014/main" id="{BEAD5330-9048-4DF3-A1B0-32E6912A729B}"/>
              </a:ext>
            </a:extLst>
          </p:cNvPr>
          <p:cNvPicPr>
            <a:picLocks noChangeAspect="1"/>
          </p:cNvPicPr>
          <p:nvPr/>
        </p:nvPicPr>
        <p:blipFill>
          <a:blip r:embed="rId4"/>
          <a:stretch>
            <a:fillRect/>
          </a:stretch>
        </p:blipFill>
        <p:spPr>
          <a:xfrm>
            <a:off x="8184232" y="2430959"/>
            <a:ext cx="1872678" cy="2873840"/>
          </a:xfrm>
          <a:prstGeom prst="rect">
            <a:avLst/>
          </a:prstGeom>
        </p:spPr>
      </p:pic>
    </p:spTree>
    <p:extLst>
      <p:ext uri="{BB962C8B-B14F-4D97-AF65-F5344CB8AC3E}">
        <p14:creationId xmlns:p14="http://schemas.microsoft.com/office/powerpoint/2010/main" val="33704759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513875" y="1772816"/>
            <a:ext cx="9496947" cy="540540"/>
            <a:chOff x="26387" y="33855"/>
            <a:chExt cx="9496947" cy="540540"/>
          </a:xfrm>
        </p:grpSpPr>
        <p:sp>
          <p:nvSpPr>
            <p:cNvPr id="7" name="圆角矩形 6"/>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dirty="0"/>
                <a:t>墙体损坏</a:t>
              </a:r>
              <a:endParaRPr lang="zh-CN" sz="2100" kern="1200" dirty="0"/>
            </a:p>
          </p:txBody>
        </p:sp>
      </p:grpSp>
      <p:sp>
        <p:nvSpPr>
          <p:cNvPr id="10" name="文本框 9"/>
          <p:cNvSpPr txBox="1"/>
          <p:nvPr/>
        </p:nvSpPr>
        <p:spPr>
          <a:xfrm>
            <a:off x="390033" y="5542799"/>
            <a:ext cx="3400130" cy="523220"/>
          </a:xfrm>
          <a:prstGeom prst="rect">
            <a:avLst/>
          </a:prstGeom>
          <a:noFill/>
        </p:spPr>
        <p:txBody>
          <a:bodyPr wrap="square" rtlCol="0">
            <a:spAutoFit/>
          </a:bodyPr>
          <a:lstStyle/>
          <a:p>
            <a:r>
              <a:rPr lang="zh-CN" altLang="en-US" dirty="0"/>
              <a:t>墙体倾斜错位</a:t>
            </a:r>
          </a:p>
        </p:txBody>
      </p:sp>
      <p:sp>
        <p:nvSpPr>
          <p:cNvPr id="12" name="文本框 11"/>
          <p:cNvSpPr txBox="1"/>
          <p:nvPr/>
        </p:nvSpPr>
        <p:spPr>
          <a:xfrm>
            <a:off x="4083179" y="5582402"/>
            <a:ext cx="3400130" cy="523220"/>
          </a:xfrm>
          <a:prstGeom prst="rect">
            <a:avLst/>
          </a:prstGeom>
          <a:noFill/>
        </p:spPr>
        <p:txBody>
          <a:bodyPr wrap="square" rtlCol="0">
            <a:spAutoFit/>
          </a:bodyPr>
          <a:lstStyle/>
          <a:p>
            <a:r>
              <a:rPr lang="zh-CN" altLang="en-US" dirty="0"/>
              <a:t>砖墙风化</a:t>
            </a:r>
          </a:p>
        </p:txBody>
      </p:sp>
      <p:sp>
        <p:nvSpPr>
          <p:cNvPr id="14" name="文本框 13"/>
          <p:cNvSpPr txBox="1"/>
          <p:nvPr/>
        </p:nvSpPr>
        <p:spPr>
          <a:xfrm>
            <a:off x="8069341" y="5582402"/>
            <a:ext cx="3400130" cy="523220"/>
          </a:xfrm>
          <a:prstGeom prst="rect">
            <a:avLst/>
          </a:prstGeom>
          <a:noFill/>
        </p:spPr>
        <p:txBody>
          <a:bodyPr wrap="square" rtlCol="0">
            <a:spAutoFit/>
          </a:bodyPr>
          <a:lstStyle/>
          <a:p>
            <a:r>
              <a:rPr lang="zh-CN" altLang="en-US" dirty="0"/>
              <a:t>顶部墙体倾覆失效</a:t>
            </a:r>
          </a:p>
        </p:txBody>
      </p:sp>
      <p:pic>
        <p:nvPicPr>
          <p:cNvPr id="2" name="图片 1">
            <a:extLst>
              <a:ext uri="{FF2B5EF4-FFF2-40B4-BE49-F238E27FC236}">
                <a16:creationId xmlns="" xmlns:a16="http://schemas.microsoft.com/office/drawing/2014/main" id="{E94E87AA-E7CD-4411-A91E-D682ECE4AA7A}"/>
              </a:ext>
            </a:extLst>
          </p:cNvPr>
          <p:cNvPicPr>
            <a:picLocks noChangeAspect="1"/>
          </p:cNvPicPr>
          <p:nvPr/>
        </p:nvPicPr>
        <p:blipFill>
          <a:blip r:embed="rId2"/>
          <a:stretch>
            <a:fillRect/>
          </a:stretch>
        </p:blipFill>
        <p:spPr>
          <a:xfrm>
            <a:off x="941356" y="2530017"/>
            <a:ext cx="1893321" cy="2769734"/>
          </a:xfrm>
          <a:prstGeom prst="rect">
            <a:avLst/>
          </a:prstGeom>
        </p:spPr>
      </p:pic>
      <p:pic>
        <p:nvPicPr>
          <p:cNvPr id="3" name="图片 2">
            <a:extLst>
              <a:ext uri="{FF2B5EF4-FFF2-40B4-BE49-F238E27FC236}">
                <a16:creationId xmlns="" xmlns:a16="http://schemas.microsoft.com/office/drawing/2014/main" id="{05886106-7839-4D1B-96F6-E1DF4A0B98BD}"/>
              </a:ext>
            </a:extLst>
          </p:cNvPr>
          <p:cNvPicPr>
            <a:picLocks noChangeAspect="1"/>
          </p:cNvPicPr>
          <p:nvPr/>
        </p:nvPicPr>
        <p:blipFill>
          <a:blip r:embed="rId3"/>
          <a:stretch>
            <a:fillRect/>
          </a:stretch>
        </p:blipFill>
        <p:spPr>
          <a:xfrm>
            <a:off x="3431704" y="2530017"/>
            <a:ext cx="3746302" cy="2946478"/>
          </a:xfrm>
          <a:prstGeom prst="rect">
            <a:avLst/>
          </a:prstGeom>
        </p:spPr>
      </p:pic>
      <p:pic>
        <p:nvPicPr>
          <p:cNvPr id="4" name="图片 3">
            <a:extLst>
              <a:ext uri="{FF2B5EF4-FFF2-40B4-BE49-F238E27FC236}">
                <a16:creationId xmlns="" xmlns:a16="http://schemas.microsoft.com/office/drawing/2014/main" id="{B77B3B65-9D01-41E9-A3C5-1146622F51ED}"/>
              </a:ext>
            </a:extLst>
          </p:cNvPr>
          <p:cNvPicPr>
            <a:picLocks noChangeAspect="1"/>
          </p:cNvPicPr>
          <p:nvPr/>
        </p:nvPicPr>
        <p:blipFill>
          <a:blip r:embed="rId4"/>
          <a:stretch>
            <a:fillRect/>
          </a:stretch>
        </p:blipFill>
        <p:spPr>
          <a:xfrm>
            <a:off x="8069341" y="2432807"/>
            <a:ext cx="2954893" cy="3149595"/>
          </a:xfrm>
          <a:prstGeom prst="rect">
            <a:avLst/>
          </a:prstGeom>
        </p:spPr>
      </p:pic>
    </p:spTree>
    <p:extLst>
      <p:ext uri="{BB962C8B-B14F-4D97-AF65-F5344CB8AC3E}">
        <p14:creationId xmlns:p14="http://schemas.microsoft.com/office/powerpoint/2010/main" val="12587551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513875" y="1772816"/>
            <a:ext cx="9496947" cy="540540"/>
            <a:chOff x="26387" y="33855"/>
            <a:chExt cx="9496947" cy="540540"/>
          </a:xfrm>
        </p:grpSpPr>
        <p:sp>
          <p:nvSpPr>
            <p:cNvPr id="7" name="圆角矩形 6"/>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dirty="0"/>
                <a:t>墙面开裂变形</a:t>
              </a:r>
              <a:endParaRPr lang="zh-CN" sz="2100" kern="1200" dirty="0"/>
            </a:p>
          </p:txBody>
        </p:sp>
      </p:grpSp>
      <p:pic>
        <p:nvPicPr>
          <p:cNvPr id="1026" name="Picture 2" descr="DSCF52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60" y="2892218"/>
            <a:ext cx="3192355"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585" y="5340491"/>
            <a:ext cx="3400130" cy="954107"/>
          </a:xfrm>
          <a:prstGeom prst="rect">
            <a:avLst/>
          </a:prstGeom>
          <a:noFill/>
        </p:spPr>
        <p:txBody>
          <a:bodyPr wrap="square" rtlCol="0">
            <a:spAutoFit/>
          </a:bodyPr>
          <a:lstStyle/>
          <a:p>
            <a:r>
              <a:rPr lang="zh-CN" altLang="en-US" dirty="0"/>
              <a:t>主要承重裂缝较宽、较长</a:t>
            </a:r>
          </a:p>
        </p:txBody>
      </p:sp>
      <p:pic>
        <p:nvPicPr>
          <p:cNvPr id="10" name="图片 9"/>
          <p:cNvPicPr/>
          <p:nvPr/>
        </p:nvPicPr>
        <p:blipFill>
          <a:blip r:embed="rId3"/>
          <a:stretch>
            <a:fillRect/>
          </a:stretch>
        </p:blipFill>
        <p:spPr>
          <a:xfrm>
            <a:off x="3757261" y="2888026"/>
            <a:ext cx="3202835" cy="2394116"/>
          </a:xfrm>
          <a:prstGeom prst="rect">
            <a:avLst/>
          </a:prstGeom>
        </p:spPr>
      </p:pic>
      <p:sp>
        <p:nvSpPr>
          <p:cNvPr id="11" name="文本框 10"/>
          <p:cNvSpPr txBox="1"/>
          <p:nvPr/>
        </p:nvSpPr>
        <p:spPr>
          <a:xfrm>
            <a:off x="3658613" y="5353515"/>
            <a:ext cx="3400130" cy="523220"/>
          </a:xfrm>
          <a:prstGeom prst="rect">
            <a:avLst/>
          </a:prstGeom>
          <a:noFill/>
        </p:spPr>
        <p:txBody>
          <a:bodyPr wrap="square" rtlCol="0">
            <a:spAutoFit/>
          </a:bodyPr>
          <a:lstStyle/>
          <a:p>
            <a:r>
              <a:rPr lang="zh-CN" altLang="en-US" dirty="0"/>
              <a:t>墙体旁弯变形、开裂</a:t>
            </a:r>
          </a:p>
        </p:txBody>
      </p:sp>
      <p:pic>
        <p:nvPicPr>
          <p:cNvPr id="12" name="图片 1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89641" y="2888026"/>
            <a:ext cx="2938807" cy="2377363"/>
          </a:xfrm>
          <a:prstGeom prst="rect">
            <a:avLst/>
          </a:prstGeom>
          <a:noFill/>
          <a:ln>
            <a:noFill/>
          </a:ln>
        </p:spPr>
      </p:pic>
      <p:sp>
        <p:nvSpPr>
          <p:cNvPr id="13" name="文本框 12"/>
          <p:cNvSpPr txBox="1"/>
          <p:nvPr/>
        </p:nvSpPr>
        <p:spPr>
          <a:xfrm>
            <a:off x="7530023" y="5340490"/>
            <a:ext cx="3400130" cy="523220"/>
          </a:xfrm>
          <a:prstGeom prst="rect">
            <a:avLst/>
          </a:prstGeom>
          <a:noFill/>
        </p:spPr>
        <p:txBody>
          <a:bodyPr wrap="square" rtlCol="0">
            <a:spAutoFit/>
          </a:bodyPr>
          <a:lstStyle/>
          <a:p>
            <a:r>
              <a:rPr lang="zh-CN" altLang="en-US" dirty="0"/>
              <a:t>墙体酥松、散落</a:t>
            </a:r>
          </a:p>
        </p:txBody>
      </p:sp>
    </p:spTree>
    <p:extLst>
      <p:ext uri="{BB962C8B-B14F-4D97-AF65-F5344CB8AC3E}">
        <p14:creationId xmlns:p14="http://schemas.microsoft.com/office/powerpoint/2010/main" val="27164636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513875" y="1772816"/>
            <a:ext cx="9496947" cy="540540"/>
            <a:chOff x="26387" y="33855"/>
            <a:chExt cx="9496947" cy="540540"/>
          </a:xfrm>
        </p:grpSpPr>
        <p:sp>
          <p:nvSpPr>
            <p:cNvPr id="7" name="圆角矩形 6"/>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dirty="0"/>
                <a:t>梁柱开裂变形</a:t>
              </a:r>
              <a:endParaRPr lang="zh-CN" sz="2100" kern="1200" dirty="0"/>
            </a:p>
          </p:txBody>
        </p:sp>
      </p:grpSp>
      <p:pic>
        <p:nvPicPr>
          <p:cNvPr id="6" name="图片 5"/>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786572" y="2657010"/>
            <a:ext cx="2538623" cy="3312166"/>
          </a:xfrm>
          <a:prstGeom prst="rect">
            <a:avLst/>
          </a:prstGeom>
          <a:noFill/>
          <a:ln>
            <a:noFill/>
          </a:ln>
        </p:spPr>
      </p:pic>
      <p:sp>
        <p:nvSpPr>
          <p:cNvPr id="10" name="文本框 9"/>
          <p:cNvSpPr txBox="1"/>
          <p:nvPr/>
        </p:nvSpPr>
        <p:spPr>
          <a:xfrm>
            <a:off x="399801" y="5617173"/>
            <a:ext cx="3400130" cy="523220"/>
          </a:xfrm>
          <a:prstGeom prst="rect">
            <a:avLst/>
          </a:prstGeom>
          <a:noFill/>
        </p:spPr>
        <p:txBody>
          <a:bodyPr wrap="square" rtlCol="0">
            <a:spAutoFit/>
          </a:bodyPr>
          <a:lstStyle/>
          <a:p>
            <a:r>
              <a:rPr lang="zh-CN" altLang="en-US" dirty="0"/>
              <a:t>木柱柱根腐烂</a:t>
            </a:r>
          </a:p>
        </p:txBody>
      </p:sp>
      <p:sp>
        <p:nvSpPr>
          <p:cNvPr id="12" name="文本框 11"/>
          <p:cNvSpPr txBox="1"/>
          <p:nvPr/>
        </p:nvSpPr>
        <p:spPr>
          <a:xfrm>
            <a:off x="4083179" y="5582402"/>
            <a:ext cx="3400130" cy="523220"/>
          </a:xfrm>
          <a:prstGeom prst="rect">
            <a:avLst/>
          </a:prstGeom>
          <a:noFill/>
        </p:spPr>
        <p:txBody>
          <a:bodyPr wrap="square" rtlCol="0">
            <a:spAutoFit/>
          </a:bodyPr>
          <a:lstStyle/>
          <a:p>
            <a:r>
              <a:rPr lang="zh-CN" altLang="en-US" dirty="0"/>
              <a:t>木柱开裂</a:t>
            </a:r>
          </a:p>
        </p:txBody>
      </p:sp>
      <p:pic>
        <p:nvPicPr>
          <p:cNvPr id="13" name="图片 12" descr="C:\Users\Administrator\Desktop\农村房屋照片\1梁钢筋锈胀、保护层开裂脱落 (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6552" y="3043780"/>
            <a:ext cx="3169893" cy="2385137"/>
          </a:xfrm>
          <a:prstGeom prst="rect">
            <a:avLst/>
          </a:prstGeom>
          <a:noFill/>
          <a:ln>
            <a:noFill/>
          </a:ln>
        </p:spPr>
      </p:pic>
      <p:sp>
        <p:nvSpPr>
          <p:cNvPr id="14" name="文本框 13"/>
          <p:cNvSpPr txBox="1"/>
          <p:nvPr/>
        </p:nvSpPr>
        <p:spPr>
          <a:xfrm>
            <a:off x="8069341" y="5582402"/>
            <a:ext cx="3400130" cy="523220"/>
          </a:xfrm>
          <a:prstGeom prst="rect">
            <a:avLst/>
          </a:prstGeom>
          <a:noFill/>
        </p:spPr>
        <p:txBody>
          <a:bodyPr wrap="square" rtlCol="0">
            <a:spAutoFit/>
          </a:bodyPr>
          <a:lstStyle/>
          <a:p>
            <a:r>
              <a:rPr lang="zh-CN" altLang="en-US" dirty="0"/>
              <a:t>混凝土梁锈蚀开裂</a:t>
            </a:r>
          </a:p>
        </p:txBody>
      </p:sp>
      <p:pic>
        <p:nvPicPr>
          <p:cNvPr id="16" name="图片 15" descr="DSC0025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51602" y="3096395"/>
            <a:ext cx="3246527" cy="2503973"/>
          </a:xfrm>
          <a:prstGeom prst="rect">
            <a:avLst/>
          </a:prstGeom>
          <a:noFill/>
          <a:ln>
            <a:noFill/>
          </a:ln>
        </p:spPr>
      </p:pic>
    </p:spTree>
    <p:extLst>
      <p:ext uri="{BB962C8B-B14F-4D97-AF65-F5344CB8AC3E}">
        <p14:creationId xmlns:p14="http://schemas.microsoft.com/office/powerpoint/2010/main" val="41469913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513875" y="1772816"/>
            <a:ext cx="9496947" cy="540540"/>
            <a:chOff x="26387" y="33855"/>
            <a:chExt cx="9496947" cy="540540"/>
          </a:xfrm>
        </p:grpSpPr>
        <p:sp>
          <p:nvSpPr>
            <p:cNvPr id="7" name="圆角矩形 6"/>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dirty="0"/>
                <a:t>梁柱开裂变形</a:t>
              </a:r>
              <a:endParaRPr lang="zh-CN" sz="2100" kern="1200" dirty="0"/>
            </a:p>
          </p:txBody>
        </p:sp>
      </p:grpSp>
      <p:sp>
        <p:nvSpPr>
          <p:cNvPr id="10" name="文本框 9"/>
          <p:cNvSpPr txBox="1"/>
          <p:nvPr/>
        </p:nvSpPr>
        <p:spPr>
          <a:xfrm>
            <a:off x="399801" y="5617173"/>
            <a:ext cx="3400130" cy="523220"/>
          </a:xfrm>
          <a:prstGeom prst="rect">
            <a:avLst/>
          </a:prstGeom>
          <a:noFill/>
        </p:spPr>
        <p:txBody>
          <a:bodyPr wrap="square" rtlCol="0">
            <a:spAutoFit/>
          </a:bodyPr>
          <a:lstStyle/>
          <a:p>
            <a:r>
              <a:rPr lang="zh-CN" altLang="en-US" dirty="0"/>
              <a:t>栏杆混凝土开裂</a:t>
            </a:r>
          </a:p>
        </p:txBody>
      </p:sp>
      <p:sp>
        <p:nvSpPr>
          <p:cNvPr id="12" name="文本框 11"/>
          <p:cNvSpPr txBox="1"/>
          <p:nvPr/>
        </p:nvSpPr>
        <p:spPr>
          <a:xfrm>
            <a:off x="4083179" y="5582402"/>
            <a:ext cx="3400130" cy="523220"/>
          </a:xfrm>
          <a:prstGeom prst="rect">
            <a:avLst/>
          </a:prstGeom>
          <a:noFill/>
        </p:spPr>
        <p:txBody>
          <a:bodyPr wrap="square" rtlCol="0">
            <a:spAutoFit/>
          </a:bodyPr>
          <a:lstStyle/>
          <a:p>
            <a:r>
              <a:rPr lang="zh-CN" altLang="en-US" dirty="0"/>
              <a:t>楼底钢筋锈蚀</a:t>
            </a:r>
          </a:p>
        </p:txBody>
      </p:sp>
      <p:sp>
        <p:nvSpPr>
          <p:cNvPr id="14" name="文本框 13"/>
          <p:cNvSpPr txBox="1"/>
          <p:nvPr/>
        </p:nvSpPr>
        <p:spPr>
          <a:xfrm>
            <a:off x="8069341" y="5582402"/>
            <a:ext cx="3400130" cy="523220"/>
          </a:xfrm>
          <a:prstGeom prst="rect">
            <a:avLst/>
          </a:prstGeom>
          <a:noFill/>
        </p:spPr>
        <p:txBody>
          <a:bodyPr wrap="square" rtlCol="0">
            <a:spAutoFit/>
          </a:bodyPr>
          <a:lstStyle/>
          <a:p>
            <a:r>
              <a:rPr lang="zh-CN" altLang="en-US" dirty="0"/>
              <a:t>混凝土梁锈蚀开裂</a:t>
            </a:r>
          </a:p>
        </p:txBody>
      </p:sp>
      <p:pic>
        <p:nvPicPr>
          <p:cNvPr id="2" name="图片 1">
            <a:extLst>
              <a:ext uri="{FF2B5EF4-FFF2-40B4-BE49-F238E27FC236}">
                <a16:creationId xmlns="" xmlns:a16="http://schemas.microsoft.com/office/drawing/2014/main" id="{E221F2E6-BD34-428C-B832-67E791657801}"/>
              </a:ext>
            </a:extLst>
          </p:cNvPr>
          <p:cNvPicPr>
            <a:picLocks noChangeAspect="1"/>
          </p:cNvPicPr>
          <p:nvPr/>
        </p:nvPicPr>
        <p:blipFill>
          <a:blip r:embed="rId2"/>
          <a:stretch>
            <a:fillRect/>
          </a:stretch>
        </p:blipFill>
        <p:spPr>
          <a:xfrm>
            <a:off x="7680175" y="2623487"/>
            <a:ext cx="3672407" cy="2824086"/>
          </a:xfrm>
          <a:prstGeom prst="rect">
            <a:avLst/>
          </a:prstGeom>
        </p:spPr>
      </p:pic>
      <p:pic>
        <p:nvPicPr>
          <p:cNvPr id="3" name="图片 2">
            <a:extLst>
              <a:ext uri="{FF2B5EF4-FFF2-40B4-BE49-F238E27FC236}">
                <a16:creationId xmlns="" xmlns:a16="http://schemas.microsoft.com/office/drawing/2014/main" id="{F6169B9C-7F16-477E-8617-3C449E35DA60}"/>
              </a:ext>
            </a:extLst>
          </p:cNvPr>
          <p:cNvPicPr>
            <a:picLocks noChangeAspect="1"/>
          </p:cNvPicPr>
          <p:nvPr/>
        </p:nvPicPr>
        <p:blipFill>
          <a:blip r:embed="rId3"/>
          <a:stretch>
            <a:fillRect/>
          </a:stretch>
        </p:blipFill>
        <p:spPr>
          <a:xfrm>
            <a:off x="3359696" y="2460375"/>
            <a:ext cx="3672408" cy="2972558"/>
          </a:xfrm>
          <a:prstGeom prst="rect">
            <a:avLst/>
          </a:prstGeom>
        </p:spPr>
      </p:pic>
      <p:pic>
        <p:nvPicPr>
          <p:cNvPr id="11" name="图片 10">
            <a:extLst>
              <a:ext uri="{FF2B5EF4-FFF2-40B4-BE49-F238E27FC236}">
                <a16:creationId xmlns="" xmlns:a16="http://schemas.microsoft.com/office/drawing/2014/main" id="{4A7DBA46-1177-452B-8206-D341A42F143A}"/>
              </a:ext>
            </a:extLst>
          </p:cNvPr>
          <p:cNvPicPr>
            <a:picLocks noChangeAspect="1"/>
          </p:cNvPicPr>
          <p:nvPr/>
        </p:nvPicPr>
        <p:blipFill>
          <a:blip r:embed="rId4"/>
          <a:stretch>
            <a:fillRect/>
          </a:stretch>
        </p:blipFill>
        <p:spPr>
          <a:xfrm>
            <a:off x="119336" y="2852936"/>
            <a:ext cx="3236088" cy="2090466"/>
          </a:xfrm>
          <a:prstGeom prst="rect">
            <a:avLst/>
          </a:prstGeom>
        </p:spPr>
      </p:pic>
    </p:spTree>
    <p:extLst>
      <p:ext uri="{BB962C8B-B14F-4D97-AF65-F5344CB8AC3E}">
        <p14:creationId xmlns:p14="http://schemas.microsoft.com/office/powerpoint/2010/main" val="10565858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513875" y="1772816"/>
            <a:ext cx="9496947" cy="540540"/>
            <a:chOff x="26387" y="33855"/>
            <a:chExt cx="9496947" cy="540540"/>
          </a:xfrm>
        </p:grpSpPr>
        <p:sp>
          <p:nvSpPr>
            <p:cNvPr id="7" name="圆角矩形 6"/>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dirty="0"/>
                <a:t>楼梯损伤变形</a:t>
              </a:r>
              <a:endParaRPr lang="zh-CN" sz="2100" kern="1200" dirty="0"/>
            </a:p>
          </p:txBody>
        </p:sp>
      </p:grpSp>
      <p:pic>
        <p:nvPicPr>
          <p:cNvPr id="6" name="图片 5" descr="C:\Users\Administrator\Desktop\农村房屋照片\楼梯踏步破损 (2).JPG"/>
          <p:cNvPicPr/>
          <p:nvPr/>
        </p:nvPicPr>
        <p:blipFill rotWithShape="1">
          <a:blip r:embed="rId2" cstate="print">
            <a:extLst>
              <a:ext uri="{28A0092B-C50C-407E-A947-70E740481C1C}">
                <a14:useLocalDpi xmlns:a14="http://schemas.microsoft.com/office/drawing/2010/main" val="0"/>
              </a:ext>
            </a:extLst>
          </a:blip>
          <a:srcRect t="11111" b="6763"/>
          <a:stretch/>
        </p:blipFill>
        <p:spPr bwMode="auto">
          <a:xfrm>
            <a:off x="551384" y="2924944"/>
            <a:ext cx="3491007" cy="2443951"/>
          </a:xfrm>
          <a:prstGeom prst="rect">
            <a:avLst/>
          </a:prstGeom>
          <a:noFill/>
          <a:ln>
            <a:noFill/>
          </a:ln>
          <a:extLst>
            <a:ext uri="{53640926-AAD7-44D8-BBD7-CCE9431645EC}">
              <a14:shadowObscured xmlns:a14="http://schemas.microsoft.com/office/drawing/2010/main"/>
            </a:ext>
          </a:extLst>
        </p:spPr>
      </p:pic>
      <p:sp>
        <p:nvSpPr>
          <p:cNvPr id="10" name="文本框 9"/>
          <p:cNvSpPr txBox="1"/>
          <p:nvPr/>
        </p:nvSpPr>
        <p:spPr>
          <a:xfrm>
            <a:off x="551384" y="5368895"/>
            <a:ext cx="3491007" cy="523220"/>
          </a:xfrm>
          <a:prstGeom prst="rect">
            <a:avLst/>
          </a:prstGeom>
          <a:noFill/>
        </p:spPr>
        <p:txBody>
          <a:bodyPr wrap="square" rtlCol="0">
            <a:spAutoFit/>
          </a:bodyPr>
          <a:lstStyle/>
          <a:p>
            <a:r>
              <a:rPr lang="zh-CN" altLang="en-US" dirty="0"/>
              <a:t>楼梯踏步锈胀严重</a:t>
            </a:r>
          </a:p>
        </p:txBody>
      </p:sp>
      <p:pic>
        <p:nvPicPr>
          <p:cNvPr id="11" name="图片 10" descr="IMG_00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5840" y="2945951"/>
            <a:ext cx="3491007" cy="2443951"/>
          </a:xfrm>
          <a:prstGeom prst="rect">
            <a:avLst/>
          </a:prstGeom>
          <a:noFill/>
          <a:ln>
            <a:noFill/>
          </a:ln>
        </p:spPr>
      </p:pic>
      <p:sp>
        <p:nvSpPr>
          <p:cNvPr id="13" name="文本框 12"/>
          <p:cNvSpPr txBox="1"/>
          <p:nvPr/>
        </p:nvSpPr>
        <p:spPr>
          <a:xfrm>
            <a:off x="4223790" y="5389902"/>
            <a:ext cx="3491007" cy="523220"/>
          </a:xfrm>
          <a:prstGeom prst="rect">
            <a:avLst/>
          </a:prstGeom>
          <a:noFill/>
        </p:spPr>
        <p:txBody>
          <a:bodyPr wrap="square" rtlCol="0">
            <a:spAutoFit/>
          </a:bodyPr>
          <a:lstStyle/>
          <a:p>
            <a:r>
              <a:rPr lang="zh-CN" altLang="en-US" dirty="0"/>
              <a:t>木楼梯松动</a:t>
            </a:r>
          </a:p>
        </p:txBody>
      </p:sp>
    </p:spTree>
    <p:extLst>
      <p:ext uri="{BB962C8B-B14F-4D97-AF65-F5344CB8AC3E}">
        <p14:creationId xmlns:p14="http://schemas.microsoft.com/office/powerpoint/2010/main" val="2580075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一、概述</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填报的基本单位：幢</a:t>
              </a:r>
              <a:endParaRPr lang="zh-CN" sz="2100" kern="1200" dirty="0"/>
            </a:p>
          </p:txBody>
        </p:sp>
      </p:grpSp>
      <p:sp>
        <p:nvSpPr>
          <p:cNvPr id="2" name="文本框 1"/>
          <p:cNvSpPr txBox="1"/>
          <p:nvPr/>
        </p:nvSpPr>
        <p:spPr>
          <a:xfrm>
            <a:off x="1775520" y="3212976"/>
            <a:ext cx="8712968" cy="1815882"/>
          </a:xfrm>
          <a:prstGeom prst="rect">
            <a:avLst/>
          </a:prstGeom>
          <a:noFill/>
        </p:spPr>
        <p:txBody>
          <a:bodyPr wrap="square" rtlCol="0">
            <a:spAutoFit/>
          </a:bodyPr>
          <a:lstStyle/>
          <a:p>
            <a:r>
              <a:rPr lang="zh-CN" altLang="en-US" dirty="0"/>
              <a:t>安全隐患排查的房屋，原则上以</a:t>
            </a:r>
            <a:r>
              <a:rPr lang="zh-CN" altLang="en-US" dirty="0" smtClean="0"/>
              <a:t>幢为</a:t>
            </a:r>
            <a:r>
              <a:rPr lang="zh-CN" altLang="en-US" dirty="0"/>
              <a:t>单位进行填报。即一</a:t>
            </a:r>
            <a:r>
              <a:rPr lang="zh-CN" altLang="en-US" dirty="0" smtClean="0"/>
              <a:t>幢房屋</a:t>
            </a:r>
            <a:r>
              <a:rPr lang="zh-CN" altLang="en-US" dirty="0"/>
              <a:t>为一个填报单元。</a:t>
            </a:r>
            <a:endParaRPr lang="en-US" altLang="zh-CN" dirty="0"/>
          </a:p>
          <a:p>
            <a:endParaRPr lang="en-US" altLang="zh-CN" dirty="0"/>
          </a:p>
          <a:p>
            <a:endParaRPr lang="en-US" altLang="zh-CN" dirty="0"/>
          </a:p>
        </p:txBody>
      </p:sp>
    </p:spTree>
    <p:extLst>
      <p:ext uri="{BB962C8B-B14F-4D97-AF65-F5344CB8AC3E}">
        <p14:creationId xmlns:p14="http://schemas.microsoft.com/office/powerpoint/2010/main" val="16942521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aphicFrame>
        <p:nvGraphicFramePr>
          <p:cNvPr id="3" name="图示 2"/>
          <p:cNvGraphicFramePr/>
          <p:nvPr>
            <p:extLst>
              <p:ext uri="{D42A27DB-BD31-4B8C-83A1-F6EECF244321}">
                <p14:modId xmlns:p14="http://schemas.microsoft.com/office/powerpoint/2010/main" val="2930062112"/>
              </p:ext>
            </p:extLst>
          </p:nvPr>
        </p:nvGraphicFramePr>
        <p:xfrm>
          <a:off x="1199456" y="1556792"/>
          <a:ext cx="10513168" cy="35734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617154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aphicFrame>
        <p:nvGraphicFramePr>
          <p:cNvPr id="3" name="图示 2"/>
          <p:cNvGraphicFramePr/>
          <p:nvPr>
            <p:extLst>
              <p:ext uri="{D42A27DB-BD31-4B8C-83A1-F6EECF244321}">
                <p14:modId xmlns:p14="http://schemas.microsoft.com/office/powerpoint/2010/main" val="2005787341"/>
              </p:ext>
            </p:extLst>
          </p:nvPr>
        </p:nvGraphicFramePr>
        <p:xfrm>
          <a:off x="1199456" y="1556793"/>
          <a:ext cx="9505056" cy="15121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图示 3"/>
          <p:cNvGraphicFramePr/>
          <p:nvPr>
            <p:extLst>
              <p:ext uri="{D42A27DB-BD31-4B8C-83A1-F6EECF244321}">
                <p14:modId xmlns:p14="http://schemas.microsoft.com/office/powerpoint/2010/main" val="1262017523"/>
              </p:ext>
            </p:extLst>
          </p:nvPr>
        </p:nvGraphicFramePr>
        <p:xfrm>
          <a:off x="1271464" y="3212977"/>
          <a:ext cx="9217024" cy="93610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图示 4"/>
          <p:cNvGraphicFramePr/>
          <p:nvPr>
            <p:extLst>
              <p:ext uri="{D42A27DB-BD31-4B8C-83A1-F6EECF244321}">
                <p14:modId xmlns:p14="http://schemas.microsoft.com/office/powerpoint/2010/main" val="2380045564"/>
              </p:ext>
            </p:extLst>
          </p:nvPr>
        </p:nvGraphicFramePr>
        <p:xfrm>
          <a:off x="1343472" y="4149080"/>
          <a:ext cx="9217024" cy="93610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8" name="图示 7"/>
          <p:cNvGraphicFramePr/>
          <p:nvPr>
            <p:extLst>
              <p:ext uri="{D42A27DB-BD31-4B8C-83A1-F6EECF244321}">
                <p14:modId xmlns:p14="http://schemas.microsoft.com/office/powerpoint/2010/main" val="369371060"/>
              </p:ext>
            </p:extLst>
          </p:nvPr>
        </p:nvGraphicFramePr>
        <p:xfrm>
          <a:off x="1271464" y="5229200"/>
          <a:ext cx="9217024" cy="93610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p14="http://schemas.microsoft.com/office/powerpoint/2010/main" val="33965992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四、排查判断</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9536" y="2276872"/>
            <a:ext cx="8489515" cy="3114530"/>
          </a:xfrm>
          <a:prstGeom prst="rect">
            <a:avLst/>
          </a:prstGeom>
        </p:spPr>
      </p:pic>
    </p:spTree>
    <p:extLst>
      <p:ext uri="{BB962C8B-B14F-4D97-AF65-F5344CB8AC3E}">
        <p14:creationId xmlns:p14="http://schemas.microsoft.com/office/powerpoint/2010/main" val="10484266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四、排查判断</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199456" y="1314541"/>
            <a:ext cx="9540784" cy="4708981"/>
          </a:xfrm>
          <a:prstGeom prst="rect">
            <a:avLst/>
          </a:prstGeom>
        </p:spPr>
        <p:txBody>
          <a:bodyPr wrap="square">
            <a:spAutoFit/>
          </a:bodyPr>
          <a:lstStyle/>
          <a:p>
            <a:pPr lvl="0" algn="just">
              <a:lnSpc>
                <a:spcPct val="150000"/>
              </a:lnSpc>
              <a:spcAft>
                <a:spcPts val="0"/>
              </a:spcAft>
            </a:pPr>
            <a:r>
              <a:rPr lang="zh-CN" altLang="zh-CN" sz="2000" b="1" kern="0" dirty="0">
                <a:latin typeface="+mn-ea"/>
                <a:ea typeface="+mn-ea"/>
                <a:cs typeface="宋体" panose="02010600030101010101" pitchFamily="2" charset="-122"/>
              </a:rPr>
              <a:t>完好房（基本完好房）</a:t>
            </a:r>
            <a:endParaRPr lang="zh-CN" altLang="zh-CN" sz="2000" kern="100" dirty="0">
              <a:latin typeface="+mn-ea"/>
              <a:ea typeface="+mn-ea"/>
              <a:cs typeface="Times New Roman" panose="02020603050405020304" pitchFamily="18" charset="0"/>
            </a:endParaRPr>
          </a:p>
          <a:p>
            <a:pPr indent="406400" algn="just">
              <a:lnSpc>
                <a:spcPct val="150000"/>
              </a:lnSpc>
              <a:spcAft>
                <a:spcPts val="0"/>
              </a:spcAft>
            </a:pPr>
            <a:r>
              <a:rPr lang="zh-CN" altLang="zh-CN" sz="2000" kern="0" dirty="0" smtClean="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1</a:t>
            </a:r>
            <a:r>
              <a:rPr lang="zh-CN" altLang="zh-CN" sz="2000" kern="0" dirty="0">
                <a:latin typeface="+mn-ea"/>
                <a:ea typeface="+mn-ea"/>
                <a:cs typeface="宋体" panose="02010600030101010101" pitchFamily="2" charset="-122"/>
              </a:rPr>
              <a:t>）地基基础：地基基础保持稳定，无明显不均匀沉降；</a:t>
            </a:r>
            <a:r>
              <a:rPr lang="zh-CN" altLang="zh-CN" sz="2000" kern="100" dirty="0">
                <a:latin typeface="+mn-ea"/>
                <a:ea typeface="+mn-ea"/>
                <a:cs typeface="仿宋" panose="02010609060101010101" pitchFamily="49" charset="-122"/>
              </a:rPr>
              <a:t>上部结构无不均匀沉降裂缝和倾斜，外露基础完好</a:t>
            </a:r>
            <a:r>
              <a:rPr lang="zh-CN" altLang="zh-CN" sz="2000" kern="100" dirty="0" smtClean="0">
                <a:latin typeface="+mn-ea"/>
                <a:ea typeface="+mn-ea"/>
                <a:cs typeface="仿宋" panose="02010609060101010101" pitchFamily="49" charset="-122"/>
              </a:rPr>
              <a:t>。</a:t>
            </a:r>
            <a:endParaRPr lang="en-US" altLang="zh-CN" sz="2000" kern="100" dirty="0" smtClean="0">
              <a:latin typeface="+mn-ea"/>
              <a:ea typeface="+mn-ea"/>
              <a:cs typeface="仿宋" panose="02010609060101010101" pitchFamily="49" charset="-122"/>
            </a:endParaRPr>
          </a:p>
          <a:p>
            <a:pPr indent="406400" algn="just">
              <a:lnSpc>
                <a:spcPct val="150000"/>
              </a:lnSpc>
              <a:spcAft>
                <a:spcPts val="0"/>
              </a:spcAft>
            </a:pPr>
            <a:r>
              <a:rPr lang="zh-CN" altLang="zh-CN" sz="2000" kern="0" dirty="0" smtClean="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2</a:t>
            </a:r>
            <a:r>
              <a:rPr lang="zh-CN" altLang="zh-CN" sz="2000" kern="0" dirty="0">
                <a:latin typeface="+mn-ea"/>
                <a:ea typeface="+mn-ea"/>
                <a:cs typeface="宋体" panose="02010600030101010101" pitchFamily="2" charset="-122"/>
              </a:rPr>
              <a:t>）墙体：承重墙体基本完好，无明显受力裂缝和变形；墙体转角处和纵、横墙交接处无松动、脱闪现象</a:t>
            </a:r>
            <a:r>
              <a:rPr lang="zh-CN" altLang="zh-CN" sz="2000" kern="0" dirty="0" smtClean="0">
                <a:latin typeface="+mn-ea"/>
                <a:ea typeface="+mn-ea"/>
                <a:cs typeface="宋体" panose="02010600030101010101" pitchFamily="2" charset="-122"/>
              </a:rPr>
              <a:t>。</a:t>
            </a:r>
            <a:endParaRPr lang="zh-CN" altLang="zh-CN" sz="2000" kern="100" dirty="0">
              <a:latin typeface="+mn-ea"/>
              <a:ea typeface="+mn-ea"/>
              <a:cs typeface="Times New Roman" panose="02020603050405020304" pitchFamily="18" charset="0"/>
            </a:endParaRPr>
          </a:p>
          <a:p>
            <a:pPr indent="406400" algn="just">
              <a:lnSpc>
                <a:spcPct val="150000"/>
              </a:lnSpc>
              <a:spcAft>
                <a:spcPts val="0"/>
              </a:spcAft>
            </a:pPr>
            <a:r>
              <a:rPr lang="zh-CN" altLang="zh-CN"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3</a:t>
            </a:r>
            <a:r>
              <a:rPr lang="zh-CN" altLang="zh-CN" sz="2000" kern="0" dirty="0">
                <a:latin typeface="+mn-ea"/>
                <a:ea typeface="+mn-ea"/>
                <a:cs typeface="宋体" panose="02010600030101010101" pitchFamily="2" charset="-122"/>
              </a:rPr>
              <a:t>）梁、柱：梁、柱完好，无明显受力裂缝和变形，梁、柱节点无破损，无裂缝</a:t>
            </a:r>
            <a:r>
              <a:rPr lang="zh-CN" altLang="zh-CN" sz="2000" kern="0" dirty="0" smtClean="0">
                <a:latin typeface="+mn-ea"/>
                <a:ea typeface="+mn-ea"/>
                <a:cs typeface="宋体" panose="02010600030101010101" pitchFamily="2" charset="-122"/>
              </a:rPr>
              <a:t>。</a:t>
            </a:r>
            <a:endParaRPr lang="en-US" altLang="zh-CN" sz="2000" kern="0" dirty="0" smtClean="0">
              <a:latin typeface="+mn-ea"/>
              <a:ea typeface="+mn-ea"/>
              <a:cs typeface="宋体" panose="02010600030101010101" pitchFamily="2" charset="-122"/>
            </a:endParaRPr>
          </a:p>
          <a:p>
            <a:pPr indent="406400" algn="just">
              <a:lnSpc>
                <a:spcPct val="150000"/>
              </a:lnSpc>
              <a:spcAft>
                <a:spcPts val="0"/>
              </a:spcAft>
            </a:pPr>
            <a:r>
              <a:rPr lang="zh-CN" altLang="zh-CN" sz="2000" kern="0" dirty="0" smtClean="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4</a:t>
            </a:r>
            <a:r>
              <a:rPr lang="zh-CN" altLang="zh-CN" sz="2000" kern="0" dirty="0">
                <a:latin typeface="+mn-ea"/>
                <a:ea typeface="+mn-ea"/>
                <a:cs typeface="宋体" panose="02010600030101010101" pitchFamily="2" charset="-122"/>
              </a:rPr>
              <a:t>）楼、屋盖：楼板、屋盖板无明显受力裂缝和变形，板与梁搭接处无松动和裂缝</a:t>
            </a:r>
            <a:r>
              <a:rPr lang="zh-CN" altLang="zh-CN" sz="2000" kern="0" dirty="0" smtClean="0">
                <a:latin typeface="+mn-ea"/>
                <a:ea typeface="+mn-ea"/>
                <a:cs typeface="宋体" panose="02010600030101010101" pitchFamily="2" charset="-122"/>
              </a:rPr>
              <a:t>。</a:t>
            </a:r>
            <a:endParaRPr lang="en-US" altLang="zh-CN" sz="2000" kern="0" dirty="0" smtClean="0">
              <a:latin typeface="+mn-ea"/>
              <a:ea typeface="+mn-ea"/>
              <a:cs typeface="宋体" panose="02010600030101010101" pitchFamily="2" charset="-122"/>
            </a:endParaRPr>
          </a:p>
          <a:p>
            <a:pPr indent="406400" algn="just">
              <a:lnSpc>
                <a:spcPct val="150000"/>
              </a:lnSpc>
              <a:spcAft>
                <a:spcPts val="0"/>
              </a:spcAft>
            </a:pPr>
            <a:r>
              <a:rPr lang="zh-CN" altLang="zh-CN" sz="2000" kern="0" dirty="0" smtClean="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5</a:t>
            </a:r>
            <a:r>
              <a:rPr lang="zh-CN" altLang="zh-CN" sz="2000" kern="0" dirty="0">
                <a:latin typeface="+mn-ea"/>
                <a:ea typeface="+mn-ea"/>
                <a:cs typeface="宋体" panose="02010600030101010101" pitchFamily="2" charset="-122"/>
              </a:rPr>
              <a:t>）次要构件：非承重墙体、出屋面楼梯间墙体完好或有轻微裂缝。</a:t>
            </a:r>
            <a:endParaRPr lang="zh-CN" altLang="zh-CN" sz="2000" kern="100" dirty="0">
              <a:latin typeface="+mn-ea"/>
              <a:ea typeface="+mn-ea"/>
              <a:cs typeface="Times New Roman" panose="02020603050405020304" pitchFamily="18" charset="0"/>
            </a:endParaRPr>
          </a:p>
        </p:txBody>
      </p:sp>
    </p:spTree>
    <p:extLst>
      <p:ext uri="{BB962C8B-B14F-4D97-AF65-F5344CB8AC3E}">
        <p14:creationId xmlns:p14="http://schemas.microsoft.com/office/powerpoint/2010/main" val="10525563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四、排查判断</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199456" y="1314541"/>
            <a:ext cx="9540784" cy="4636847"/>
          </a:xfrm>
          <a:prstGeom prst="rect">
            <a:avLst/>
          </a:prstGeom>
        </p:spPr>
        <p:txBody>
          <a:bodyPr wrap="square">
            <a:spAutoFit/>
          </a:bodyPr>
          <a:lstStyle/>
          <a:p>
            <a:pPr lvl="0" algn="just">
              <a:lnSpc>
                <a:spcPct val="150000"/>
              </a:lnSpc>
              <a:spcAft>
                <a:spcPts val="0"/>
              </a:spcAft>
            </a:pPr>
            <a:r>
              <a:rPr lang="zh-CN" altLang="en-US" sz="2000" kern="0" dirty="0">
                <a:latin typeface="+mn-ea"/>
                <a:ea typeface="+mn-ea"/>
                <a:cs typeface="宋体" panose="02010600030101010101" pitchFamily="2" charset="-122"/>
              </a:rPr>
              <a:t>满足下列条件的房屋，其结构状况可判断为一般损坏房。</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1</a:t>
            </a:r>
            <a:r>
              <a:rPr lang="zh-CN" altLang="en-US" sz="2000" kern="0" dirty="0">
                <a:latin typeface="+mn-ea"/>
                <a:ea typeface="+mn-ea"/>
                <a:cs typeface="宋体" panose="02010600030101010101" pitchFamily="2" charset="-122"/>
              </a:rPr>
              <a:t>）地基基础：地基基础保持稳定，无明显不均匀沉降；上部结构有轻微不均匀沉降裂缝，外露基础基本完好。</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2</a:t>
            </a:r>
            <a:r>
              <a:rPr lang="zh-CN" altLang="en-US" sz="2000" kern="0" dirty="0">
                <a:latin typeface="+mn-ea"/>
                <a:ea typeface="+mn-ea"/>
                <a:cs typeface="宋体" panose="02010600030101010101" pitchFamily="2" charset="-122"/>
              </a:rPr>
              <a:t>）墙体：承重墙体有少量受力裂缝和变形；墙体转角处和纵、横墙交接处无松动、脱闪现象。</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3</a:t>
            </a:r>
            <a:r>
              <a:rPr lang="zh-CN" altLang="en-US" sz="2000" kern="0" dirty="0">
                <a:latin typeface="+mn-ea"/>
                <a:ea typeface="+mn-ea"/>
                <a:cs typeface="宋体" panose="02010600030101010101" pitchFamily="2" charset="-122"/>
              </a:rPr>
              <a:t>）梁、柱：梁、柱有轻微受力裂缝，梁、柱节点无破损，无裂缝。</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4</a:t>
            </a:r>
            <a:r>
              <a:rPr lang="zh-CN" altLang="en-US" sz="2000" kern="0" dirty="0">
                <a:latin typeface="+mn-ea"/>
                <a:ea typeface="+mn-ea"/>
                <a:cs typeface="宋体" panose="02010600030101010101" pitchFamily="2" charset="-122"/>
              </a:rPr>
              <a:t>）楼、屋盖：楼、屋盖板有轻微受力裂缝，但无明显变形；板与墙、梁搭接处有松动和轻微受力裂缝；屋架无倾斜，屋架与柱无明显位移。</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5</a:t>
            </a:r>
            <a:r>
              <a:rPr lang="zh-CN" altLang="en-US" sz="2000" kern="0" dirty="0">
                <a:latin typeface="+mn-ea"/>
                <a:ea typeface="+mn-ea"/>
                <a:cs typeface="宋体" panose="02010600030101010101" pitchFamily="2" charset="-122"/>
              </a:rPr>
              <a:t>）次要构件：非承重墙体、出屋面楼梯间墙体等有轻微受力裂缝；抹灰等饰面层可有裂缝或局部散落。</a:t>
            </a:r>
          </a:p>
        </p:txBody>
      </p:sp>
    </p:spTree>
    <p:extLst>
      <p:ext uri="{BB962C8B-B14F-4D97-AF65-F5344CB8AC3E}">
        <p14:creationId xmlns:p14="http://schemas.microsoft.com/office/powerpoint/2010/main" val="83855794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三、房屋安全隐患信息</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513875" y="1772816"/>
            <a:ext cx="9496947" cy="540540"/>
            <a:chOff x="26387" y="33855"/>
            <a:chExt cx="9496947" cy="540540"/>
          </a:xfrm>
        </p:grpSpPr>
        <p:sp>
          <p:nvSpPr>
            <p:cNvPr id="7" name="圆角矩形 6"/>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dirty="0"/>
                <a:t>一般损坏</a:t>
              </a:r>
              <a:endParaRPr lang="zh-CN" sz="2100" kern="1200" dirty="0"/>
            </a:p>
          </p:txBody>
        </p:sp>
      </p:grpSp>
      <p:sp>
        <p:nvSpPr>
          <p:cNvPr id="10" name="文本框 9"/>
          <p:cNvSpPr txBox="1"/>
          <p:nvPr/>
        </p:nvSpPr>
        <p:spPr>
          <a:xfrm>
            <a:off x="551384" y="5368895"/>
            <a:ext cx="3491007" cy="523220"/>
          </a:xfrm>
          <a:prstGeom prst="rect">
            <a:avLst/>
          </a:prstGeom>
          <a:noFill/>
        </p:spPr>
        <p:txBody>
          <a:bodyPr wrap="square" rtlCol="0">
            <a:spAutoFit/>
          </a:bodyPr>
          <a:lstStyle/>
          <a:p>
            <a:r>
              <a:rPr lang="zh-CN" altLang="en-US" dirty="0"/>
              <a:t>屋面渗水</a:t>
            </a:r>
          </a:p>
        </p:txBody>
      </p:sp>
      <p:sp>
        <p:nvSpPr>
          <p:cNvPr id="13" name="文本框 12"/>
          <p:cNvSpPr txBox="1"/>
          <p:nvPr/>
        </p:nvSpPr>
        <p:spPr>
          <a:xfrm>
            <a:off x="4223790" y="5389902"/>
            <a:ext cx="3491007" cy="523220"/>
          </a:xfrm>
          <a:prstGeom prst="rect">
            <a:avLst/>
          </a:prstGeom>
          <a:noFill/>
        </p:spPr>
        <p:txBody>
          <a:bodyPr wrap="square" rtlCol="0">
            <a:spAutoFit/>
          </a:bodyPr>
          <a:lstStyle/>
          <a:p>
            <a:r>
              <a:rPr lang="zh-CN" altLang="en-US" dirty="0"/>
              <a:t>墙体粉刷层脱落</a:t>
            </a:r>
          </a:p>
        </p:txBody>
      </p:sp>
      <p:pic>
        <p:nvPicPr>
          <p:cNvPr id="2" name="图片 1">
            <a:extLst>
              <a:ext uri="{FF2B5EF4-FFF2-40B4-BE49-F238E27FC236}">
                <a16:creationId xmlns="" xmlns:a16="http://schemas.microsoft.com/office/drawing/2014/main" id="{0F144BDD-E378-4C75-97E1-C8274BEE0E29}"/>
              </a:ext>
            </a:extLst>
          </p:cNvPr>
          <p:cNvPicPr>
            <a:picLocks noChangeAspect="1"/>
          </p:cNvPicPr>
          <p:nvPr/>
        </p:nvPicPr>
        <p:blipFill>
          <a:blip r:embed="rId2"/>
          <a:stretch>
            <a:fillRect/>
          </a:stretch>
        </p:blipFill>
        <p:spPr>
          <a:xfrm>
            <a:off x="335360" y="2619544"/>
            <a:ext cx="3258221" cy="2464170"/>
          </a:xfrm>
          <a:prstGeom prst="rect">
            <a:avLst/>
          </a:prstGeom>
        </p:spPr>
      </p:pic>
      <p:pic>
        <p:nvPicPr>
          <p:cNvPr id="3" name="图片 2">
            <a:extLst>
              <a:ext uri="{FF2B5EF4-FFF2-40B4-BE49-F238E27FC236}">
                <a16:creationId xmlns="" xmlns:a16="http://schemas.microsoft.com/office/drawing/2014/main" id="{5BD4E3FD-43AF-4D9C-B717-C5D9C5919BF3}"/>
              </a:ext>
            </a:extLst>
          </p:cNvPr>
          <p:cNvPicPr>
            <a:picLocks noChangeAspect="1"/>
          </p:cNvPicPr>
          <p:nvPr/>
        </p:nvPicPr>
        <p:blipFill>
          <a:blip r:embed="rId3"/>
          <a:stretch>
            <a:fillRect/>
          </a:stretch>
        </p:blipFill>
        <p:spPr>
          <a:xfrm>
            <a:off x="3791744" y="2777660"/>
            <a:ext cx="3096344" cy="2239606"/>
          </a:xfrm>
          <a:prstGeom prst="rect">
            <a:avLst/>
          </a:prstGeom>
        </p:spPr>
      </p:pic>
      <p:pic>
        <p:nvPicPr>
          <p:cNvPr id="4" name="图片 3">
            <a:extLst>
              <a:ext uri="{FF2B5EF4-FFF2-40B4-BE49-F238E27FC236}">
                <a16:creationId xmlns="" xmlns:a16="http://schemas.microsoft.com/office/drawing/2014/main" id="{C17F9E79-85C3-467A-A1F5-8AC78C1A709D}"/>
              </a:ext>
            </a:extLst>
          </p:cNvPr>
          <p:cNvPicPr>
            <a:picLocks noChangeAspect="1"/>
          </p:cNvPicPr>
          <p:nvPr/>
        </p:nvPicPr>
        <p:blipFill>
          <a:blip r:embed="rId4"/>
          <a:stretch>
            <a:fillRect/>
          </a:stretch>
        </p:blipFill>
        <p:spPr>
          <a:xfrm>
            <a:off x="7392144" y="2622873"/>
            <a:ext cx="3096344" cy="2471305"/>
          </a:xfrm>
          <a:prstGeom prst="rect">
            <a:avLst/>
          </a:prstGeom>
        </p:spPr>
      </p:pic>
      <p:sp>
        <p:nvSpPr>
          <p:cNvPr id="14" name="文本框 13">
            <a:extLst>
              <a:ext uri="{FF2B5EF4-FFF2-40B4-BE49-F238E27FC236}">
                <a16:creationId xmlns="" xmlns:a16="http://schemas.microsoft.com/office/drawing/2014/main" id="{F5913CBC-4751-47A1-9922-0BB9AA2CA963}"/>
              </a:ext>
            </a:extLst>
          </p:cNvPr>
          <p:cNvSpPr txBox="1"/>
          <p:nvPr/>
        </p:nvSpPr>
        <p:spPr>
          <a:xfrm>
            <a:off x="7714797" y="5466814"/>
            <a:ext cx="3491007" cy="523220"/>
          </a:xfrm>
          <a:prstGeom prst="rect">
            <a:avLst/>
          </a:prstGeom>
          <a:noFill/>
        </p:spPr>
        <p:txBody>
          <a:bodyPr wrap="square" rtlCol="0">
            <a:spAutoFit/>
          </a:bodyPr>
          <a:lstStyle/>
          <a:p>
            <a:r>
              <a:rPr lang="zh-CN" altLang="en-US" dirty="0"/>
              <a:t>墙体粉刷层脱落</a:t>
            </a:r>
          </a:p>
        </p:txBody>
      </p:sp>
    </p:spTree>
    <p:extLst>
      <p:ext uri="{BB962C8B-B14F-4D97-AF65-F5344CB8AC3E}">
        <p14:creationId xmlns:p14="http://schemas.microsoft.com/office/powerpoint/2010/main" val="2918401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四、排查判断</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199456" y="1314541"/>
            <a:ext cx="9540784" cy="5170646"/>
          </a:xfrm>
          <a:prstGeom prst="rect">
            <a:avLst/>
          </a:prstGeom>
        </p:spPr>
        <p:txBody>
          <a:bodyPr wrap="square">
            <a:spAutoFit/>
          </a:bodyPr>
          <a:lstStyle/>
          <a:p>
            <a:pPr lvl="0" algn="just">
              <a:lnSpc>
                <a:spcPct val="150000"/>
              </a:lnSpc>
              <a:spcAft>
                <a:spcPts val="0"/>
              </a:spcAft>
            </a:pPr>
            <a:r>
              <a:rPr lang="zh-CN" altLang="en-US" sz="2000" kern="0" dirty="0">
                <a:latin typeface="+mn-ea"/>
                <a:ea typeface="+mn-ea"/>
                <a:cs typeface="宋体" panose="02010600030101010101" pitchFamily="2" charset="-122"/>
              </a:rPr>
              <a:t>有下列情形之一的房屋，其结构状况可判断为</a:t>
            </a:r>
            <a:r>
              <a:rPr lang="zh-CN" altLang="en-US" sz="2000" b="1" kern="0" dirty="0">
                <a:latin typeface="+mn-ea"/>
                <a:ea typeface="+mn-ea"/>
                <a:cs typeface="宋体" panose="02010600030101010101" pitchFamily="2" charset="-122"/>
              </a:rPr>
              <a:t>疑似严重损坏房。</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1</a:t>
            </a:r>
            <a:r>
              <a:rPr lang="zh-CN" altLang="en-US" sz="2000" kern="0" dirty="0">
                <a:latin typeface="+mn-ea"/>
                <a:ea typeface="+mn-ea"/>
                <a:cs typeface="宋体" panose="02010600030101010101" pitchFamily="2" charset="-122"/>
              </a:rPr>
              <a:t>）地基基础：地基基础出现少量损坏，有较明显的不均匀沉降，上部结构出现明显不均匀沉降裂缝，或外露基础明显腐蚀、酥碱、松散和剥落。</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2</a:t>
            </a:r>
            <a:r>
              <a:rPr lang="zh-CN" altLang="en-US" sz="2000" kern="0" dirty="0">
                <a:latin typeface="+mn-ea"/>
                <a:ea typeface="+mn-ea"/>
                <a:cs typeface="宋体" panose="02010600030101010101" pitchFamily="2" charset="-122"/>
              </a:rPr>
              <a:t>）墙体：承重墙体多数受力裂缝，部分承重墙体明显位移和歪闪；部分山墙转角处和纵、横墙交接处有明显松动、脱闪现象。</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3</a:t>
            </a:r>
            <a:r>
              <a:rPr lang="zh-CN" altLang="en-US" sz="2000" kern="0" dirty="0">
                <a:latin typeface="+mn-ea"/>
                <a:ea typeface="+mn-ea"/>
                <a:cs typeface="宋体" panose="02010600030101010101" pitchFamily="2" charset="-122"/>
              </a:rPr>
              <a:t>）梁、柱：梁、柱出现受力裂缝，但未完全丧失承载能力；个别梁柱节点破损和开裂明显。</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4</a:t>
            </a:r>
            <a:r>
              <a:rPr lang="zh-CN" altLang="en-US" sz="2000" kern="0" dirty="0">
                <a:latin typeface="+mn-ea"/>
                <a:ea typeface="+mn-ea"/>
                <a:cs typeface="宋体" panose="02010600030101010101" pitchFamily="2" charset="-122"/>
              </a:rPr>
              <a:t>）楼、屋盖：楼、屋盖板有明显开裂；楼、屋盖板与墙、梁搭接处松动和明显受力裂缝，个别屋面板塌落。</a:t>
            </a:r>
          </a:p>
          <a:p>
            <a:pPr lvl="0" algn="just">
              <a:lnSpc>
                <a:spcPct val="150000"/>
              </a:lnSpc>
              <a:spcAft>
                <a:spcPts val="0"/>
              </a:spcAft>
            </a:pPr>
            <a:r>
              <a:rPr lang="zh-CN" altLang="en-US" sz="2000" kern="0" dirty="0">
                <a:latin typeface="+mn-ea"/>
                <a:ea typeface="+mn-ea"/>
                <a:cs typeface="宋体" panose="02010600030101010101" pitchFamily="2" charset="-122"/>
              </a:rPr>
              <a:t>（</a:t>
            </a:r>
            <a:r>
              <a:rPr lang="en-US" altLang="zh-CN" sz="2000" kern="0" dirty="0">
                <a:latin typeface="+mn-ea"/>
                <a:ea typeface="+mn-ea"/>
                <a:cs typeface="宋体" panose="02010600030101010101" pitchFamily="2" charset="-122"/>
              </a:rPr>
              <a:t>5</a:t>
            </a:r>
            <a:r>
              <a:rPr lang="zh-CN" altLang="en-US" sz="2000" kern="0" dirty="0">
                <a:latin typeface="+mn-ea"/>
                <a:ea typeface="+mn-ea"/>
                <a:cs typeface="宋体" panose="02010600030101010101" pitchFamily="2" charset="-122"/>
              </a:rPr>
              <a:t>）次要构件：非承重墙体普遍明显受力裂缝；部分山墙转角处和纵、横墙交接处有明显松动、脱闪现象。</a:t>
            </a:r>
          </a:p>
        </p:txBody>
      </p:sp>
    </p:spTree>
    <p:extLst>
      <p:ext uri="{BB962C8B-B14F-4D97-AF65-F5344CB8AC3E}">
        <p14:creationId xmlns:p14="http://schemas.microsoft.com/office/powerpoint/2010/main" val="27359346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四、排查判断</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199456" y="1314541"/>
            <a:ext cx="9540784" cy="4154984"/>
          </a:xfrm>
          <a:prstGeom prst="rect">
            <a:avLst/>
          </a:prstGeom>
        </p:spPr>
        <p:txBody>
          <a:bodyPr wrap="square">
            <a:spAutoFit/>
          </a:bodyPr>
          <a:lstStyle/>
          <a:p>
            <a:r>
              <a:rPr lang="zh-CN" altLang="zh-CN" sz="2400" dirty="0">
                <a:latin typeface="+mn-ea"/>
                <a:ea typeface="+mn-ea"/>
              </a:rPr>
              <a:t>有下列条件之一的房屋，其结构状况可评定为</a:t>
            </a:r>
            <a:r>
              <a:rPr lang="zh-CN" altLang="zh-CN" sz="2400" b="1" dirty="0">
                <a:latin typeface="+mn-ea"/>
                <a:ea typeface="+mn-ea"/>
              </a:rPr>
              <a:t>疑似危房</a:t>
            </a:r>
            <a:r>
              <a:rPr lang="zh-CN" altLang="zh-CN" sz="2400" dirty="0">
                <a:latin typeface="+mn-ea"/>
                <a:ea typeface="+mn-ea"/>
              </a:rPr>
              <a:t>。</a:t>
            </a:r>
          </a:p>
          <a:p>
            <a:r>
              <a:rPr lang="zh-CN" altLang="zh-CN" sz="2400" dirty="0">
                <a:latin typeface="+mn-ea"/>
                <a:ea typeface="+mn-ea"/>
              </a:rPr>
              <a:t>（</a:t>
            </a:r>
            <a:r>
              <a:rPr lang="en-US" altLang="zh-CN" sz="2400" dirty="0">
                <a:latin typeface="+mn-ea"/>
                <a:ea typeface="+mn-ea"/>
              </a:rPr>
              <a:t>1</a:t>
            </a:r>
            <a:r>
              <a:rPr lang="zh-CN" altLang="zh-CN" sz="2400" dirty="0">
                <a:latin typeface="+mn-ea"/>
                <a:ea typeface="+mn-ea"/>
              </a:rPr>
              <a:t>）地基基础：地基基础局部或整体塌陷；上部结构不均匀沉降裂缝严重，且继续发展尚未稳定，或已出现明显倾斜。</a:t>
            </a:r>
          </a:p>
          <a:p>
            <a:r>
              <a:rPr lang="zh-CN" altLang="zh-CN" sz="2400" dirty="0">
                <a:latin typeface="+mn-ea"/>
                <a:ea typeface="+mn-ea"/>
              </a:rPr>
              <a:t>（</a:t>
            </a:r>
            <a:r>
              <a:rPr lang="en-US" altLang="zh-CN" sz="2400" dirty="0">
                <a:latin typeface="+mn-ea"/>
                <a:ea typeface="+mn-ea"/>
              </a:rPr>
              <a:t>2</a:t>
            </a:r>
            <a:r>
              <a:rPr lang="zh-CN" altLang="zh-CN" sz="2400" dirty="0">
                <a:latin typeface="+mn-ea"/>
                <a:ea typeface="+mn-ea"/>
              </a:rPr>
              <a:t>）墙体：承重墙体有明显歪闪、局部酥碎或倒塌；墙角处和纵、横墙交接处普遍松动和开裂。</a:t>
            </a:r>
          </a:p>
          <a:p>
            <a:r>
              <a:rPr lang="zh-CN" altLang="zh-CN" sz="2400" dirty="0">
                <a:latin typeface="+mn-ea"/>
                <a:ea typeface="+mn-ea"/>
              </a:rPr>
              <a:t>（</a:t>
            </a:r>
            <a:r>
              <a:rPr lang="en-US" altLang="zh-CN" sz="2400" dirty="0">
                <a:latin typeface="+mn-ea"/>
                <a:ea typeface="+mn-ea"/>
              </a:rPr>
              <a:t>3</a:t>
            </a:r>
            <a:r>
              <a:rPr lang="zh-CN" altLang="zh-CN" sz="2400" dirty="0">
                <a:latin typeface="+mn-ea"/>
                <a:ea typeface="+mn-ea"/>
              </a:rPr>
              <a:t>）梁、柱：梁、柱节点损坏严重；梁、柱普遍开裂；梁、柱有明显变形和位移；部分柱基座滑移严重，有歪闪或局部倒塌。</a:t>
            </a:r>
          </a:p>
          <a:p>
            <a:r>
              <a:rPr lang="zh-CN" altLang="zh-CN" sz="2400" dirty="0">
                <a:latin typeface="+mn-ea"/>
                <a:ea typeface="+mn-ea"/>
              </a:rPr>
              <a:t>（</a:t>
            </a:r>
            <a:r>
              <a:rPr lang="en-US" altLang="zh-CN" sz="2400" dirty="0">
                <a:latin typeface="+mn-ea"/>
                <a:ea typeface="+mn-ea"/>
              </a:rPr>
              <a:t>4</a:t>
            </a:r>
            <a:r>
              <a:rPr lang="zh-CN" altLang="zh-CN" sz="2400" dirty="0">
                <a:latin typeface="+mn-ea"/>
                <a:ea typeface="+mn-ea"/>
              </a:rPr>
              <a:t>）楼、屋盖：楼、屋盖板普遍开裂，且部分严重开裂；楼、屋盖板与墙、梁搭接处有松动和严重开裂，部分屋面板塌落；屋架歪闪，部分屋盖塌落。</a:t>
            </a:r>
          </a:p>
          <a:p>
            <a:r>
              <a:rPr lang="zh-CN" altLang="zh-CN" sz="2400" dirty="0">
                <a:latin typeface="+mn-ea"/>
                <a:ea typeface="+mn-ea"/>
              </a:rPr>
              <a:t>（</a:t>
            </a:r>
            <a:r>
              <a:rPr lang="en-US" altLang="zh-CN" sz="2400" dirty="0">
                <a:latin typeface="+mn-ea"/>
                <a:ea typeface="+mn-ea"/>
              </a:rPr>
              <a:t>5</a:t>
            </a:r>
            <a:r>
              <a:rPr lang="zh-CN" altLang="zh-CN" sz="2400" dirty="0">
                <a:latin typeface="+mn-ea"/>
                <a:ea typeface="+mn-ea"/>
              </a:rPr>
              <a:t>）次要构件：非承重墙、女儿墙局部倒塌或严重开裂。</a:t>
            </a:r>
          </a:p>
        </p:txBody>
      </p:sp>
    </p:spTree>
    <p:extLst>
      <p:ext uri="{BB962C8B-B14F-4D97-AF65-F5344CB8AC3E}">
        <p14:creationId xmlns:p14="http://schemas.microsoft.com/office/powerpoint/2010/main" val="13605811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四、初步排查意见信息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3" name="文本框 2"/>
          <p:cNvSpPr txBox="1"/>
          <p:nvPr/>
        </p:nvSpPr>
        <p:spPr>
          <a:xfrm>
            <a:off x="1055440" y="1556792"/>
            <a:ext cx="9433048" cy="523220"/>
          </a:xfrm>
          <a:prstGeom prst="rect">
            <a:avLst/>
          </a:prstGeom>
          <a:noFill/>
        </p:spPr>
        <p:txBody>
          <a:bodyPr wrap="square" rtlCol="0">
            <a:spAutoFit/>
          </a:bodyPr>
          <a:lstStyle/>
          <a:p>
            <a:r>
              <a:rPr lang="zh-CN" altLang="en-US" dirty="0"/>
              <a:t>下述房屋墙体多处严重开裂，楼板锈蚀严重，需专业排查。</a:t>
            </a:r>
          </a:p>
        </p:txBody>
      </p:sp>
      <p:sp>
        <p:nvSpPr>
          <p:cNvPr id="2" name="矩形 1"/>
          <p:cNvSpPr/>
          <p:nvPr/>
        </p:nvSpPr>
        <p:spPr>
          <a:xfrm>
            <a:off x="839416" y="5715948"/>
            <a:ext cx="2063385" cy="276999"/>
          </a:xfrm>
          <a:prstGeom prst="rect">
            <a:avLst/>
          </a:prstGeom>
        </p:spPr>
        <p:txBody>
          <a:bodyPr wrap="none">
            <a:spAutoFit/>
          </a:bodyPr>
          <a:lstStyle/>
          <a:p>
            <a:r>
              <a:rPr lang="zh-CN" altLang="zh-CN" sz="1200" dirty="0"/>
              <a:t>豫园街道方浜中路</a:t>
            </a:r>
            <a:r>
              <a:rPr lang="en-US" altLang="zh-CN" sz="1200" dirty="0"/>
              <a:t>724</a:t>
            </a:r>
            <a:r>
              <a:rPr lang="zh-CN" altLang="zh-CN" sz="1200" dirty="0"/>
              <a:t>弄</a:t>
            </a:r>
            <a:r>
              <a:rPr lang="en-US" altLang="zh-CN" sz="1200" dirty="0"/>
              <a:t>4</a:t>
            </a:r>
            <a:r>
              <a:rPr lang="zh-CN" altLang="zh-CN" sz="1200" dirty="0"/>
              <a:t>号</a:t>
            </a:r>
            <a:endParaRPr lang="zh-CN" altLang="en-US" sz="1200" dirty="0"/>
          </a:p>
        </p:txBody>
      </p:sp>
      <p:pic>
        <p:nvPicPr>
          <p:cNvPr id="3074" name="Picture 2" descr="DSCF51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2128574"/>
            <a:ext cx="3648405"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DSCF515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7968" y="5028496"/>
            <a:ext cx="2294120" cy="1720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descr="DSCF51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2183" y="2128574"/>
            <a:ext cx="3648405"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5" descr="DSCF516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96332" y="5020894"/>
            <a:ext cx="2304256"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6" descr="DSCF515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28047" y="5020894"/>
            <a:ext cx="2369541" cy="1777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7" descr="DSCF516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5253" y="2128574"/>
            <a:ext cx="3648406"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03357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四、初步排查意见信息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3" name="文本框 2"/>
          <p:cNvSpPr txBox="1"/>
          <p:nvPr/>
        </p:nvSpPr>
        <p:spPr>
          <a:xfrm>
            <a:off x="1055440" y="1556792"/>
            <a:ext cx="9433048" cy="954107"/>
          </a:xfrm>
          <a:prstGeom prst="rect">
            <a:avLst/>
          </a:prstGeom>
          <a:noFill/>
        </p:spPr>
        <p:txBody>
          <a:bodyPr wrap="square" rtlCol="0">
            <a:spAutoFit/>
          </a:bodyPr>
          <a:lstStyle/>
          <a:p>
            <a:r>
              <a:rPr lang="zh-CN" altLang="en-US" dirty="0"/>
              <a:t>下述房屋门拱砖墙开裂严重，墙体外闪，地坪木格栅腐烂严重，搁置部分基本腐烂，需专业排查。</a:t>
            </a:r>
          </a:p>
        </p:txBody>
      </p:sp>
      <p:pic>
        <p:nvPicPr>
          <p:cNvPr id="2050" name="Picture 2" descr="DSCF28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824" y="3068960"/>
            <a:ext cx="3696013" cy="27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descr="DSCF28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1784" y="3068960"/>
            <a:ext cx="3680498" cy="27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DSCF28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8229" y="3068960"/>
            <a:ext cx="3680498" cy="27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8642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一、概述</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填报的基本单位：幢</a:t>
              </a:r>
              <a:endParaRPr lang="zh-CN" sz="2100" kern="1200" dirty="0"/>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4032" y="2339743"/>
            <a:ext cx="3773540" cy="4293543"/>
          </a:xfrm>
          <a:prstGeom prst="rect">
            <a:avLst/>
          </a:prstGeom>
        </p:spPr>
      </p:pic>
      <p:sp>
        <p:nvSpPr>
          <p:cNvPr id="10" name="文本框 9"/>
          <p:cNvSpPr txBox="1"/>
          <p:nvPr/>
        </p:nvSpPr>
        <p:spPr>
          <a:xfrm>
            <a:off x="1519153" y="2676036"/>
            <a:ext cx="3672408" cy="1815882"/>
          </a:xfrm>
          <a:prstGeom prst="rect">
            <a:avLst/>
          </a:prstGeom>
          <a:noFill/>
        </p:spPr>
        <p:txBody>
          <a:bodyPr wrap="square" rtlCol="0">
            <a:spAutoFit/>
          </a:bodyPr>
          <a:lstStyle/>
          <a:p>
            <a:r>
              <a:rPr lang="zh-CN" altLang="en-US" dirty="0"/>
              <a:t>对有多幢房屋</a:t>
            </a:r>
            <a:r>
              <a:rPr lang="zh-CN" altLang="en-US" dirty="0" smtClean="0"/>
              <a:t>的园区、学校</a:t>
            </a:r>
            <a:r>
              <a:rPr lang="zh-CN" altLang="en-US" dirty="0"/>
              <a:t>、养老院、厂房等，原则上</a:t>
            </a:r>
            <a:r>
              <a:rPr lang="zh-CN" altLang="en-US" dirty="0" smtClean="0"/>
              <a:t>以幢</a:t>
            </a:r>
            <a:r>
              <a:rPr lang="zh-CN" altLang="en-US" dirty="0"/>
              <a:t>为单位。</a:t>
            </a:r>
            <a:endParaRPr lang="en-US" altLang="zh-CN" dirty="0"/>
          </a:p>
        </p:txBody>
      </p:sp>
    </p:spTree>
    <p:extLst>
      <p:ext uri="{BB962C8B-B14F-4D97-AF65-F5344CB8AC3E}">
        <p14:creationId xmlns:p14="http://schemas.microsoft.com/office/powerpoint/2010/main" val="20436048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637675"/>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四、初步排查意见信息</a:t>
            </a:r>
            <a:endParaRPr lang="en-US" altLang="zh-CN" dirty="0">
              <a:solidFill>
                <a:srgbClr val="C00000"/>
              </a:solidFill>
              <a:latin typeface="黑体" panose="02010609060101010101" pitchFamily="49" charset="-122"/>
              <a:ea typeface="黑体" panose="02010609060101010101" pitchFamily="49" charset="-122"/>
            </a:endParaRPr>
          </a:p>
        </p:txBody>
      </p:sp>
      <p:sp>
        <p:nvSpPr>
          <p:cNvPr id="3" name="文本框 2"/>
          <p:cNvSpPr txBox="1"/>
          <p:nvPr/>
        </p:nvSpPr>
        <p:spPr>
          <a:xfrm>
            <a:off x="1055440" y="1556792"/>
            <a:ext cx="9433048" cy="954107"/>
          </a:xfrm>
          <a:prstGeom prst="rect">
            <a:avLst/>
          </a:prstGeom>
          <a:noFill/>
        </p:spPr>
        <p:txBody>
          <a:bodyPr wrap="square" rtlCol="0">
            <a:spAutoFit/>
          </a:bodyPr>
          <a:lstStyle/>
          <a:p>
            <a:r>
              <a:rPr lang="zh-CN" altLang="en-US" dirty="0"/>
              <a:t>下述房屋部分墙、楼面和屋面缺损严重，暴露的木结构腐烂严重，走道墙体缺失，楼梯部分区域悬空，需专业排查。</a:t>
            </a:r>
          </a:p>
        </p:txBody>
      </p:sp>
      <p:pic>
        <p:nvPicPr>
          <p:cNvPr id="1026" name="Picture 2" descr="DSCF31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1784" y="3068960"/>
            <a:ext cx="3666901" cy="27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DSCF31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8208" y="3068961"/>
            <a:ext cx="3666901" cy="27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DSCF31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957" y="3068960"/>
            <a:ext cx="3672408" cy="27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035836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smtClean="0">
                <a:solidFill>
                  <a:srgbClr val="C00000"/>
                </a:solidFill>
                <a:latin typeface="黑体" panose="02010609060101010101" pitchFamily="49" charset="-122"/>
                <a:ea typeface="黑体" panose="02010609060101010101" pitchFamily="49" charset="-122"/>
              </a:rPr>
              <a:t>五、</a:t>
            </a:r>
            <a:r>
              <a:rPr lang="zh-CN" altLang="en-US" dirty="0">
                <a:solidFill>
                  <a:srgbClr val="C00000"/>
                </a:solidFill>
                <a:latin typeface="黑体" panose="02010609060101010101" pitchFamily="49" charset="-122"/>
                <a:ea typeface="黑体" panose="02010609060101010101" pitchFamily="49" charset="-122"/>
              </a:rPr>
              <a:t>优化流程建议</a:t>
            </a:r>
            <a:endParaRPr lang="en-US" altLang="zh-CN" dirty="0">
              <a:solidFill>
                <a:srgbClr val="C0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7768" y="2249289"/>
            <a:ext cx="5997460" cy="2697714"/>
          </a:xfrm>
          <a:prstGeom prst="rect">
            <a:avLst/>
          </a:prstGeom>
        </p:spPr>
      </p:pic>
      <p:sp>
        <p:nvSpPr>
          <p:cNvPr id="2" name="文本框 1"/>
          <p:cNvSpPr txBox="1"/>
          <p:nvPr/>
        </p:nvSpPr>
        <p:spPr>
          <a:xfrm>
            <a:off x="1487488" y="1556792"/>
            <a:ext cx="3600400" cy="1384995"/>
          </a:xfrm>
          <a:prstGeom prst="rect">
            <a:avLst/>
          </a:prstGeom>
          <a:noFill/>
        </p:spPr>
        <p:txBody>
          <a:bodyPr wrap="square" rtlCol="0">
            <a:spAutoFit/>
          </a:bodyPr>
          <a:lstStyle/>
          <a:p>
            <a:r>
              <a:rPr lang="zh-CN" altLang="en-US" dirty="0" smtClean="0"/>
              <a:t>针对批量同类型、对基本情况掌握清楚的房屋：</a:t>
            </a:r>
            <a:endParaRPr lang="zh-CN" altLang="en-US" dirty="0"/>
          </a:p>
        </p:txBody>
      </p:sp>
    </p:spTree>
    <p:extLst>
      <p:ext uri="{BB962C8B-B14F-4D97-AF65-F5344CB8AC3E}">
        <p14:creationId xmlns:p14="http://schemas.microsoft.com/office/powerpoint/2010/main" val="353586512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smtClean="0">
                <a:solidFill>
                  <a:srgbClr val="C00000"/>
                </a:solidFill>
                <a:latin typeface="黑体" panose="02010609060101010101" pitchFamily="49" charset="-122"/>
                <a:ea typeface="黑体" panose="02010609060101010101" pitchFamily="49" charset="-122"/>
              </a:rPr>
              <a:t>六、</a:t>
            </a:r>
            <a:r>
              <a:rPr lang="zh-CN" altLang="en-US" dirty="0">
                <a:solidFill>
                  <a:srgbClr val="C00000"/>
                </a:solidFill>
                <a:latin typeface="黑体" panose="02010609060101010101" pitchFamily="49" charset="-122"/>
                <a:ea typeface="黑体" panose="02010609060101010101" pitchFamily="49" charset="-122"/>
              </a:rPr>
              <a:t>常见问题</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a:extLst>
              <a:ext uri="{FF2B5EF4-FFF2-40B4-BE49-F238E27FC236}">
                <a16:creationId xmlns="" xmlns:a16="http://schemas.microsoft.com/office/drawing/2014/main" id="{3CEA1FF3-9062-4A62-A6EF-25278B826C4D}"/>
              </a:ext>
            </a:extLst>
          </p:cNvPr>
          <p:cNvGrpSpPr/>
          <p:nvPr/>
        </p:nvGrpSpPr>
        <p:grpSpPr>
          <a:xfrm>
            <a:off x="795303" y="3339689"/>
            <a:ext cx="9496947" cy="400111"/>
            <a:chOff x="26387" y="33855"/>
            <a:chExt cx="9496947" cy="540540"/>
          </a:xfrm>
        </p:grpSpPr>
        <p:sp>
          <p:nvSpPr>
            <p:cNvPr id="6" name="圆角矩形 6">
              <a:extLst>
                <a:ext uri="{FF2B5EF4-FFF2-40B4-BE49-F238E27FC236}">
                  <a16:creationId xmlns="" xmlns:a16="http://schemas.microsoft.com/office/drawing/2014/main" id="{BACC2EB8-2A4D-47E8-A960-73D1A10F0AC5}"/>
                </a:ext>
              </a:extLst>
            </p:cNvPr>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圆角矩形 4">
              <a:extLst>
                <a:ext uri="{FF2B5EF4-FFF2-40B4-BE49-F238E27FC236}">
                  <a16:creationId xmlns="" xmlns:a16="http://schemas.microsoft.com/office/drawing/2014/main" id="{E63CD3EE-DEEC-4638-802B-A19CF1563C29}"/>
                </a:ext>
              </a:extLst>
            </p:cNvPr>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altLang="zh-CN" sz="2100" dirty="0"/>
                <a:t>3</a:t>
              </a:r>
              <a:r>
                <a:rPr lang="en-US" altLang="zh-CN" sz="2100" dirty="0" smtClean="0"/>
                <a:t>. </a:t>
              </a:r>
              <a:r>
                <a:rPr lang="zh-CN" altLang="en-US" sz="2100" dirty="0"/>
                <a:t>空斗墙房屋的排查</a:t>
              </a:r>
              <a:endParaRPr lang="zh-CN" sz="2100" kern="1200" dirty="0"/>
            </a:p>
          </p:txBody>
        </p:sp>
      </p:grpSp>
      <p:sp>
        <p:nvSpPr>
          <p:cNvPr id="8" name="文本框 7">
            <a:extLst>
              <a:ext uri="{FF2B5EF4-FFF2-40B4-BE49-F238E27FC236}">
                <a16:creationId xmlns="" xmlns:a16="http://schemas.microsoft.com/office/drawing/2014/main" id="{7E87406E-BF85-4233-B515-71DC5E31583B}"/>
              </a:ext>
            </a:extLst>
          </p:cNvPr>
          <p:cNvSpPr txBox="1"/>
          <p:nvPr/>
        </p:nvSpPr>
        <p:spPr>
          <a:xfrm>
            <a:off x="900333" y="3861048"/>
            <a:ext cx="9433048" cy="707886"/>
          </a:xfrm>
          <a:prstGeom prst="rect">
            <a:avLst/>
          </a:prstGeom>
          <a:noFill/>
        </p:spPr>
        <p:txBody>
          <a:bodyPr wrap="square" rtlCol="0">
            <a:spAutoFit/>
          </a:bodyPr>
          <a:lstStyle/>
          <a:p>
            <a:r>
              <a:rPr lang="zh-CN" altLang="en-US" sz="2000" dirty="0"/>
              <a:t>遇到空斗墙的房屋，不应直接定位为严重损坏房、疑似危房，需要</a:t>
            </a:r>
            <a:r>
              <a:rPr lang="zh-CN" altLang="en-US" sz="2000" dirty="0" smtClean="0"/>
              <a:t>根据技术指南，</a:t>
            </a:r>
            <a:r>
              <a:rPr lang="zh-CN" altLang="en-US" sz="2000" dirty="0"/>
              <a:t>进行现场调查、综合判断。</a:t>
            </a:r>
          </a:p>
        </p:txBody>
      </p:sp>
      <p:sp>
        <p:nvSpPr>
          <p:cNvPr id="12" name="圆角矩形 4">
            <a:extLst>
              <a:ext uri="{FF2B5EF4-FFF2-40B4-BE49-F238E27FC236}">
                <a16:creationId xmlns="" xmlns:a16="http://schemas.microsoft.com/office/drawing/2014/main" id="{65E4169C-05C2-4956-9F7F-F456166E5B83}"/>
              </a:ext>
            </a:extLst>
          </p:cNvPr>
          <p:cNvSpPr/>
          <p:nvPr/>
        </p:nvSpPr>
        <p:spPr>
          <a:xfrm>
            <a:off x="839416" y="2150159"/>
            <a:ext cx="9388619" cy="31985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altLang="zh-CN" sz="2100" dirty="0"/>
              <a:t>2. </a:t>
            </a:r>
            <a:r>
              <a:rPr lang="zh-CN" altLang="en-US" sz="2100" dirty="0" smtClean="0"/>
              <a:t>房牌号</a:t>
            </a:r>
            <a:endParaRPr lang="zh-CN" sz="2100" kern="1200" dirty="0"/>
          </a:p>
        </p:txBody>
      </p:sp>
      <p:sp>
        <p:nvSpPr>
          <p:cNvPr id="26" name="文本框 25">
            <a:extLst>
              <a:ext uri="{FF2B5EF4-FFF2-40B4-BE49-F238E27FC236}">
                <a16:creationId xmlns="" xmlns:a16="http://schemas.microsoft.com/office/drawing/2014/main" id="{0B0E10FA-2EFB-4666-91C9-E6257B03B56A}"/>
              </a:ext>
            </a:extLst>
          </p:cNvPr>
          <p:cNvSpPr txBox="1"/>
          <p:nvPr/>
        </p:nvSpPr>
        <p:spPr>
          <a:xfrm>
            <a:off x="786995" y="2819782"/>
            <a:ext cx="9433048" cy="400110"/>
          </a:xfrm>
          <a:prstGeom prst="rect">
            <a:avLst/>
          </a:prstGeom>
          <a:noFill/>
        </p:spPr>
        <p:txBody>
          <a:bodyPr wrap="square" rtlCol="0">
            <a:spAutoFit/>
          </a:bodyPr>
          <a:lstStyle/>
          <a:p>
            <a:r>
              <a:rPr lang="zh-CN" altLang="en-US" sz="2000" dirty="0" smtClean="0"/>
              <a:t>空置房屋同样需要排查。</a:t>
            </a:r>
            <a:endParaRPr lang="zh-CN" altLang="en-US" sz="2000" dirty="0"/>
          </a:p>
        </p:txBody>
      </p:sp>
      <p:sp>
        <p:nvSpPr>
          <p:cNvPr id="30" name="文本框 29">
            <a:extLst>
              <a:ext uri="{FF2B5EF4-FFF2-40B4-BE49-F238E27FC236}">
                <a16:creationId xmlns="" xmlns:a16="http://schemas.microsoft.com/office/drawing/2014/main" id="{A666CDB3-6034-4D5B-B7A0-774C63CE51DC}"/>
              </a:ext>
            </a:extLst>
          </p:cNvPr>
          <p:cNvSpPr txBox="1"/>
          <p:nvPr/>
        </p:nvSpPr>
        <p:spPr>
          <a:xfrm>
            <a:off x="900333" y="1696923"/>
            <a:ext cx="9433048" cy="400110"/>
          </a:xfrm>
          <a:prstGeom prst="rect">
            <a:avLst/>
          </a:prstGeom>
          <a:noFill/>
        </p:spPr>
        <p:txBody>
          <a:bodyPr wrap="square" rtlCol="0">
            <a:spAutoFit/>
          </a:bodyPr>
          <a:lstStyle/>
          <a:p>
            <a:r>
              <a:rPr lang="zh-CN" altLang="en-US" sz="2000" dirty="0" smtClean="0"/>
              <a:t>全面</a:t>
            </a:r>
            <a:r>
              <a:rPr lang="zh-CN" altLang="en-US" sz="2000" dirty="0"/>
              <a:t>排查</a:t>
            </a:r>
            <a:r>
              <a:rPr lang="zh-CN" altLang="en-US" sz="2000" dirty="0" smtClean="0"/>
              <a:t>，范围为城镇内所有房屋。</a:t>
            </a:r>
            <a:endParaRPr lang="zh-CN" altLang="en-US" sz="2000" dirty="0"/>
          </a:p>
        </p:txBody>
      </p:sp>
      <p:grpSp>
        <p:nvGrpSpPr>
          <p:cNvPr id="20" name="组合 19">
            <a:extLst>
              <a:ext uri="{FF2B5EF4-FFF2-40B4-BE49-F238E27FC236}">
                <a16:creationId xmlns="" xmlns:a16="http://schemas.microsoft.com/office/drawing/2014/main" id="{0935C2D8-3DCF-4384-9A9A-FB0008D66ACF}"/>
              </a:ext>
            </a:extLst>
          </p:cNvPr>
          <p:cNvGrpSpPr/>
          <p:nvPr/>
        </p:nvGrpSpPr>
        <p:grpSpPr>
          <a:xfrm>
            <a:off x="839416" y="1332491"/>
            <a:ext cx="9469051" cy="354458"/>
            <a:chOff x="26387" y="33855"/>
            <a:chExt cx="9496947" cy="540540"/>
          </a:xfrm>
        </p:grpSpPr>
        <p:sp>
          <p:nvSpPr>
            <p:cNvPr id="21" name="圆角矩形 6">
              <a:extLst>
                <a:ext uri="{FF2B5EF4-FFF2-40B4-BE49-F238E27FC236}">
                  <a16:creationId xmlns="" xmlns:a16="http://schemas.microsoft.com/office/drawing/2014/main" id="{E7FCD7D3-7D39-4270-90B5-24F80B69E7F6}"/>
                </a:ext>
              </a:extLst>
            </p:cNvPr>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2" name="圆角矩形 4">
              <a:extLst>
                <a:ext uri="{FF2B5EF4-FFF2-40B4-BE49-F238E27FC236}">
                  <a16:creationId xmlns="" xmlns:a16="http://schemas.microsoft.com/office/drawing/2014/main" id="{7FE14334-BE57-4834-9A51-43D66D1D63EA}"/>
                </a:ext>
              </a:extLst>
            </p:cNvPr>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altLang="zh-CN" sz="2100" dirty="0"/>
                <a:t>1</a:t>
              </a:r>
              <a:r>
                <a:rPr lang="en-US" altLang="zh-CN" sz="2100" dirty="0" smtClean="0"/>
                <a:t>.</a:t>
              </a:r>
              <a:r>
                <a:rPr lang="zh-CN" altLang="en-US" sz="2100" dirty="0" smtClean="0"/>
                <a:t>全面排查的</a:t>
              </a:r>
              <a:r>
                <a:rPr lang="zh-CN" altLang="en-US" sz="2100" dirty="0"/>
                <a:t>排查范围</a:t>
              </a:r>
              <a:endParaRPr lang="zh-CN" sz="2100" kern="1200" dirty="0"/>
            </a:p>
          </p:txBody>
        </p:sp>
      </p:grpSp>
      <p:sp>
        <p:nvSpPr>
          <p:cNvPr id="31" name="圆角矩形 4">
            <a:extLst>
              <a:ext uri="{FF2B5EF4-FFF2-40B4-BE49-F238E27FC236}">
                <a16:creationId xmlns="" xmlns:a16="http://schemas.microsoft.com/office/drawing/2014/main" id="{DB84EB10-9A89-4665-905B-1DC7498D28DD}"/>
              </a:ext>
            </a:extLst>
          </p:cNvPr>
          <p:cNvSpPr/>
          <p:nvPr/>
        </p:nvSpPr>
        <p:spPr>
          <a:xfrm>
            <a:off x="839416" y="3019837"/>
            <a:ext cx="9388619" cy="31985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endParaRPr lang="zh-CN" sz="2100" kern="1200" dirty="0"/>
          </a:p>
        </p:txBody>
      </p:sp>
      <p:grpSp>
        <p:nvGrpSpPr>
          <p:cNvPr id="34" name="组合 33">
            <a:extLst>
              <a:ext uri="{FF2B5EF4-FFF2-40B4-BE49-F238E27FC236}">
                <a16:creationId xmlns="" xmlns:a16="http://schemas.microsoft.com/office/drawing/2014/main" id="{86B7CAF2-091B-48F7-AC8B-94102DE65341}"/>
              </a:ext>
            </a:extLst>
          </p:cNvPr>
          <p:cNvGrpSpPr/>
          <p:nvPr/>
        </p:nvGrpSpPr>
        <p:grpSpPr>
          <a:xfrm>
            <a:off x="809210" y="2264275"/>
            <a:ext cx="9441238" cy="354458"/>
            <a:chOff x="26387" y="33855"/>
            <a:chExt cx="9469052" cy="540540"/>
          </a:xfrm>
        </p:grpSpPr>
        <p:sp>
          <p:nvSpPr>
            <p:cNvPr id="35" name="圆角矩形 6">
              <a:extLst>
                <a:ext uri="{FF2B5EF4-FFF2-40B4-BE49-F238E27FC236}">
                  <a16:creationId xmlns="" xmlns:a16="http://schemas.microsoft.com/office/drawing/2014/main" id="{99CD44A2-89F5-4641-9DA9-7C1CB83DCA9C}"/>
                </a:ext>
              </a:extLst>
            </p:cNvPr>
            <p:cNvSpPr/>
            <p:nvPr/>
          </p:nvSpPr>
          <p:spPr>
            <a:xfrm>
              <a:off x="26387"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6" name="圆角矩形 4">
              <a:extLst>
                <a:ext uri="{FF2B5EF4-FFF2-40B4-BE49-F238E27FC236}">
                  <a16:creationId xmlns="" xmlns:a16="http://schemas.microsoft.com/office/drawing/2014/main" id="{D3D987AA-0A49-40FD-8447-00698109DF94}"/>
                </a:ext>
              </a:extLst>
            </p:cNvPr>
            <p:cNvSpPr/>
            <p:nvPr/>
          </p:nvSpPr>
          <p:spPr>
            <a:xfrm>
              <a:off x="26387" y="60242"/>
              <a:ext cx="9416278" cy="4877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altLang="zh-CN" sz="2100" dirty="0" smtClean="0"/>
                <a:t>2. </a:t>
              </a:r>
              <a:r>
                <a:rPr lang="zh-CN" altLang="en-US" sz="2100" dirty="0"/>
                <a:t>空置房屋的排</a:t>
              </a:r>
              <a:r>
                <a:rPr lang="zh-CN" altLang="en-US" sz="2100" dirty="0" smtClean="0"/>
                <a:t>查</a:t>
              </a:r>
              <a:endParaRPr lang="zh-CN" sz="2100" kern="1200" dirty="0"/>
            </a:p>
          </p:txBody>
        </p:sp>
      </p:grpSp>
      <p:grpSp>
        <p:nvGrpSpPr>
          <p:cNvPr id="27" name="组合 26">
            <a:extLst>
              <a:ext uri="{FF2B5EF4-FFF2-40B4-BE49-F238E27FC236}">
                <a16:creationId xmlns="" xmlns:a16="http://schemas.microsoft.com/office/drawing/2014/main" id="{3CEA1FF3-9062-4A62-A6EF-25278B826C4D}"/>
              </a:ext>
            </a:extLst>
          </p:cNvPr>
          <p:cNvGrpSpPr/>
          <p:nvPr/>
        </p:nvGrpSpPr>
        <p:grpSpPr>
          <a:xfrm>
            <a:off x="839374" y="4575355"/>
            <a:ext cx="9496947" cy="400111"/>
            <a:chOff x="26387" y="33855"/>
            <a:chExt cx="9496947" cy="540540"/>
          </a:xfrm>
        </p:grpSpPr>
        <p:sp>
          <p:nvSpPr>
            <p:cNvPr id="28" name="圆角矩形 6">
              <a:extLst>
                <a:ext uri="{FF2B5EF4-FFF2-40B4-BE49-F238E27FC236}">
                  <a16:creationId xmlns="" xmlns:a16="http://schemas.microsoft.com/office/drawing/2014/main" id="{BACC2EB8-2A4D-47E8-A960-73D1A10F0AC5}"/>
                </a:ext>
              </a:extLst>
            </p:cNvPr>
            <p:cNvSpPr/>
            <p:nvPr/>
          </p:nvSpPr>
          <p:spPr>
            <a:xfrm>
              <a:off x="54282"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9" name="圆角矩形 4">
              <a:extLst>
                <a:ext uri="{FF2B5EF4-FFF2-40B4-BE49-F238E27FC236}">
                  <a16:creationId xmlns="" xmlns:a16="http://schemas.microsoft.com/office/drawing/2014/main" id="{E63CD3EE-DEEC-4638-802B-A19CF1563C29}"/>
                </a:ext>
              </a:extLst>
            </p:cNvPr>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altLang="zh-CN" sz="2100" dirty="0"/>
                <a:t>4</a:t>
              </a:r>
              <a:r>
                <a:rPr lang="en-US" altLang="zh-CN" sz="2100" dirty="0" smtClean="0"/>
                <a:t>. </a:t>
              </a:r>
              <a:r>
                <a:rPr lang="zh-CN" altLang="en-US" sz="2100" dirty="0" smtClean="0"/>
                <a:t>需专业排查的情形</a:t>
              </a:r>
              <a:endParaRPr lang="zh-CN" sz="2100" kern="1200" dirty="0"/>
            </a:p>
          </p:txBody>
        </p:sp>
      </p:grpSp>
      <p:sp>
        <p:nvSpPr>
          <p:cNvPr id="38" name="圆角矩形 4">
            <a:extLst>
              <a:ext uri="{FF2B5EF4-FFF2-40B4-BE49-F238E27FC236}">
                <a16:creationId xmlns="" xmlns:a16="http://schemas.microsoft.com/office/drawing/2014/main" id="{E63CD3EE-DEEC-4638-802B-A19CF1563C29}"/>
              </a:ext>
            </a:extLst>
          </p:cNvPr>
          <p:cNvSpPr/>
          <p:nvPr/>
        </p:nvSpPr>
        <p:spPr>
          <a:xfrm>
            <a:off x="868383" y="5104716"/>
            <a:ext cx="9416278" cy="3610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endParaRPr lang="zh-CN" sz="2100" kern="1200" dirty="0"/>
          </a:p>
        </p:txBody>
      </p:sp>
      <p:sp>
        <p:nvSpPr>
          <p:cNvPr id="39" name="文本框 7">
            <a:extLst>
              <a:ext uri="{FF2B5EF4-FFF2-40B4-BE49-F238E27FC236}">
                <a16:creationId xmlns="" xmlns:a16="http://schemas.microsoft.com/office/drawing/2014/main" id="{7E87406E-BF85-4233-B515-71DC5E31583B}"/>
              </a:ext>
            </a:extLst>
          </p:cNvPr>
          <p:cNvSpPr txBox="1"/>
          <p:nvPr/>
        </p:nvSpPr>
        <p:spPr>
          <a:xfrm>
            <a:off x="911424" y="5123107"/>
            <a:ext cx="9433048" cy="707886"/>
          </a:xfrm>
          <a:prstGeom prst="rect">
            <a:avLst/>
          </a:prstGeom>
          <a:noFill/>
        </p:spPr>
        <p:txBody>
          <a:bodyPr wrap="square" rtlCol="0">
            <a:spAutoFit/>
          </a:bodyPr>
          <a:lstStyle/>
          <a:p>
            <a:r>
              <a:rPr lang="zh-CN" altLang="en-US" sz="2000" dirty="0" smtClean="0"/>
              <a:t>经现场检查并比对“城镇房屋安全隐患排查工作技术方案”中房屋状况判断条件，综合判断为非基本完好房、非一般损坏房的，均可以勾选列入需专业排查范围。</a:t>
            </a:r>
            <a:endParaRPr lang="zh-CN" altLang="en-US" sz="2000" dirty="0"/>
          </a:p>
        </p:txBody>
      </p:sp>
    </p:spTree>
    <p:extLst>
      <p:ext uri="{BB962C8B-B14F-4D97-AF65-F5344CB8AC3E}">
        <p14:creationId xmlns:p14="http://schemas.microsoft.com/office/powerpoint/2010/main" val="16942521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55840" y="2924944"/>
            <a:ext cx="3067916" cy="923330"/>
          </a:xfrm>
          <a:prstGeom prst="rect">
            <a:avLst/>
          </a:prstGeom>
          <a:noFill/>
        </p:spPr>
        <p:txBody>
          <a:bodyPr wrap="square" lIns="91440" tIns="45720" rIns="91440" bIns="45720">
            <a:spAutoFit/>
          </a:bodyPr>
          <a:lstStyle/>
          <a:p>
            <a:pPr algn="ctr"/>
            <a:r>
              <a:rPr lang="zh-CN" altLang="en-US"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谢谢大家！</a:t>
            </a:r>
            <a:endParaRPr lang="zh-CN" alt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5" name="Rectangle 7">
            <a:extLst>
              <a:ext uri="{FF2B5EF4-FFF2-40B4-BE49-F238E27FC236}">
                <a16:creationId xmlns="" xmlns:a16="http://schemas.microsoft.com/office/drawing/2014/main" id="{8066FDAA-66D0-4A32-9777-32551385DFE2}"/>
              </a:ext>
            </a:extLst>
          </p:cNvPr>
          <p:cNvSpPr>
            <a:spLocks noChangeArrowheads="1"/>
          </p:cNvSpPr>
          <p:nvPr/>
        </p:nvSpPr>
        <p:spPr bwMode="auto">
          <a:xfrm>
            <a:off x="3503712" y="4365104"/>
            <a:ext cx="4830470" cy="21258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C00000"/>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p>
            <a:pPr algn="ctr">
              <a:lnSpc>
                <a:spcPct val="150000"/>
              </a:lnSpc>
              <a:defRPr/>
            </a:pPr>
            <a:r>
              <a:rPr lang="zh-CN" altLang="en-US" sz="2200" b="1" dirty="0">
                <a:solidFill>
                  <a:schemeClr val="tx2">
                    <a:lumMod val="75000"/>
                  </a:schemeClr>
                </a:solidFill>
                <a:latin typeface="黑体" panose="02010609060101010101" pitchFamily="49" charset="-122"/>
                <a:ea typeface="黑体" panose="02010609060101010101" pitchFamily="49" charset="-122"/>
              </a:rPr>
              <a:t>上海市房屋安全监察</a:t>
            </a:r>
            <a:r>
              <a:rPr lang="zh-CN" altLang="en-US" sz="2200" b="1" dirty="0" smtClean="0">
                <a:solidFill>
                  <a:schemeClr val="tx2">
                    <a:lumMod val="75000"/>
                  </a:schemeClr>
                </a:solidFill>
                <a:latin typeface="黑体" panose="02010609060101010101" pitchFamily="49" charset="-122"/>
                <a:ea typeface="黑体" panose="02010609060101010101" pitchFamily="49" charset="-122"/>
              </a:rPr>
              <a:t>所 </a:t>
            </a:r>
            <a:endParaRPr lang="en-US" altLang="zh-CN" sz="2200" b="1" dirty="0" smtClean="0">
              <a:solidFill>
                <a:schemeClr val="tx2">
                  <a:lumMod val="75000"/>
                </a:schemeClr>
              </a:solidFill>
              <a:latin typeface="黑体" panose="02010609060101010101" pitchFamily="49" charset="-122"/>
              <a:ea typeface="黑体" panose="02010609060101010101" pitchFamily="49" charset="-122"/>
            </a:endParaRPr>
          </a:p>
          <a:p>
            <a:pPr algn="ctr">
              <a:lnSpc>
                <a:spcPct val="150000"/>
              </a:lnSpc>
              <a:defRPr/>
            </a:pPr>
            <a:r>
              <a:rPr lang="zh-CN" altLang="en-US" sz="2200" b="1" dirty="0" smtClean="0">
                <a:solidFill>
                  <a:schemeClr val="tx2">
                    <a:lumMod val="75000"/>
                  </a:schemeClr>
                </a:solidFill>
                <a:latin typeface="黑体" panose="02010609060101010101" pitchFamily="49" charset="-122"/>
                <a:ea typeface="黑体" panose="02010609060101010101" pitchFamily="49" charset="-122"/>
              </a:rPr>
              <a:t>中冶建筑研究总院</a:t>
            </a:r>
            <a:r>
              <a:rPr lang="en-US" altLang="zh-CN" sz="2200" b="1" dirty="0" smtClean="0">
                <a:solidFill>
                  <a:schemeClr val="tx2">
                    <a:lumMod val="75000"/>
                  </a:schemeClr>
                </a:solidFill>
                <a:latin typeface="黑体" panose="02010609060101010101" pitchFamily="49" charset="-122"/>
                <a:ea typeface="黑体" panose="02010609060101010101" pitchFamily="49" charset="-122"/>
              </a:rPr>
              <a:t>(</a:t>
            </a:r>
            <a:r>
              <a:rPr lang="zh-CN" altLang="en-US" sz="2200" b="1" dirty="0" smtClean="0">
                <a:solidFill>
                  <a:schemeClr val="tx2">
                    <a:lumMod val="75000"/>
                  </a:schemeClr>
                </a:solidFill>
                <a:latin typeface="黑体" panose="02010609060101010101" pitchFamily="49" charset="-122"/>
                <a:ea typeface="黑体" panose="02010609060101010101" pitchFamily="49" charset="-122"/>
              </a:rPr>
              <a:t>上海）</a:t>
            </a:r>
            <a:r>
              <a:rPr lang="zh-CN" altLang="en-US" sz="2200" b="1" dirty="0" smtClean="0">
                <a:solidFill>
                  <a:schemeClr val="tx2">
                    <a:lumMod val="75000"/>
                  </a:schemeClr>
                </a:solidFill>
                <a:latin typeface="黑体" panose="02010609060101010101" pitchFamily="49" charset="-122"/>
                <a:ea typeface="黑体" panose="02010609060101010101" pitchFamily="49" charset="-122"/>
              </a:rPr>
              <a:t>有限公司</a:t>
            </a:r>
            <a:endParaRPr lang="en-US" altLang="zh-CN" sz="2200" b="1" dirty="0" smtClean="0">
              <a:solidFill>
                <a:schemeClr val="tx2">
                  <a:lumMod val="75000"/>
                </a:schemeClr>
              </a:solidFill>
              <a:latin typeface="黑体" panose="02010609060101010101" pitchFamily="49" charset="-122"/>
              <a:ea typeface="黑体" panose="02010609060101010101" pitchFamily="49" charset="-122"/>
            </a:endParaRPr>
          </a:p>
          <a:p>
            <a:pPr algn="ctr">
              <a:lnSpc>
                <a:spcPct val="150000"/>
              </a:lnSpc>
              <a:defRPr/>
            </a:pPr>
            <a:endParaRPr lang="en-US" altLang="zh-CN" sz="2200" b="1" dirty="0">
              <a:solidFill>
                <a:schemeClr val="tx2">
                  <a:lumMod val="75000"/>
                </a:schemeClr>
              </a:solidFill>
              <a:latin typeface="黑体" panose="02010609060101010101" pitchFamily="49" charset="-122"/>
              <a:ea typeface="黑体" panose="02010609060101010101" pitchFamily="49" charset="-122"/>
            </a:endParaRPr>
          </a:p>
          <a:p>
            <a:pPr algn="ctr">
              <a:lnSpc>
                <a:spcPct val="150000"/>
              </a:lnSpc>
              <a:defRPr/>
            </a:pPr>
            <a:r>
              <a:rPr lang="zh-CN" altLang="en-US" sz="2200" b="1" dirty="0" smtClean="0">
                <a:solidFill>
                  <a:schemeClr val="tx2">
                    <a:lumMod val="75000"/>
                  </a:schemeClr>
                </a:solidFill>
                <a:latin typeface="黑体" panose="02010609060101010101" pitchFamily="49" charset="-122"/>
                <a:ea typeface="黑体" panose="02010609060101010101" pitchFamily="49" charset="-122"/>
              </a:rPr>
              <a:t>金立赞 </a:t>
            </a:r>
            <a:r>
              <a:rPr lang="en-US" altLang="zh-CN" sz="2200" b="1" dirty="0" smtClean="0">
                <a:solidFill>
                  <a:schemeClr val="tx2">
                    <a:lumMod val="75000"/>
                  </a:schemeClr>
                </a:solidFill>
                <a:latin typeface="黑体" panose="02010609060101010101" pitchFamily="49" charset="-122"/>
                <a:ea typeface="黑体" panose="02010609060101010101" pitchFamily="49" charset="-122"/>
              </a:rPr>
              <a:t>13301918209</a:t>
            </a:r>
            <a:endParaRPr lang="zh-CN" altLang="en-US" sz="2200" b="1" dirty="0">
              <a:solidFill>
                <a:schemeClr val="tx2">
                  <a:lumMod val="75000"/>
                </a:schemeClr>
              </a:solidFill>
              <a:latin typeface="黑体" panose="02010609060101010101" pitchFamily="49" charset="-122"/>
              <a:ea typeface="黑体" panose="02010609060101010101" pitchFamily="49" charset="-122"/>
            </a:endParaRPr>
          </a:p>
        </p:txBody>
      </p:sp>
      <p:sp>
        <p:nvSpPr>
          <p:cNvPr id="7" name="Rectangle 2">
            <a:extLst>
              <a:ext uri="{FF2B5EF4-FFF2-40B4-BE49-F238E27FC236}">
                <a16:creationId xmlns="" xmlns:a16="http://schemas.microsoft.com/office/drawing/2014/main" id="{CAAF4834-02E3-4498-AD04-AE952CD4A42F}"/>
              </a:ext>
            </a:extLst>
          </p:cNvPr>
          <p:cNvSpPr txBox="1">
            <a:spLocks noChangeArrowheads="1"/>
          </p:cNvSpPr>
          <p:nvPr/>
        </p:nvSpPr>
        <p:spPr bwMode="auto">
          <a:xfrm>
            <a:off x="1869416" y="476213"/>
            <a:ext cx="8640763"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fontAlgn="ctr" hangingPunct="1">
              <a:lnSpc>
                <a:spcPct val="150000"/>
              </a:lnSpc>
              <a:spcBef>
                <a:spcPts val="0"/>
              </a:spcBef>
              <a:spcAft>
                <a:spcPts val="0"/>
              </a:spcAft>
              <a:defRPr/>
            </a:pPr>
            <a:r>
              <a:rPr lang="zh-CN" altLang="en-US" sz="3600" b="1" dirty="0" smtClean="0">
                <a:ln w="1905"/>
                <a:solidFill>
                  <a:srgbClr val="00206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rPr>
              <a:t>城镇房屋安全隐患排查技术培训</a:t>
            </a:r>
            <a:endParaRPr lang="zh-CN" altLang="en-US" sz="3600" b="1" dirty="0">
              <a:ln w="1905"/>
              <a:solidFill>
                <a:srgbClr val="00206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799938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A903157B-ABEE-44FC-892C-1C312B3D4230}"/>
              </a:ext>
            </a:extLst>
          </p:cNvPr>
          <p:cNvSpPr txBox="1"/>
          <p:nvPr/>
        </p:nvSpPr>
        <p:spPr>
          <a:xfrm>
            <a:off x="119336" y="671472"/>
            <a:ext cx="6156960" cy="738664"/>
          </a:xfrm>
          <a:prstGeom prst="rect">
            <a:avLst/>
          </a:prstGeom>
          <a:noFill/>
        </p:spPr>
        <p:txBody>
          <a:bodyPr wrap="square">
            <a:spAutoFit/>
          </a:bodyPr>
          <a:lstStyle/>
          <a:p>
            <a:pPr>
              <a:lnSpc>
                <a:spcPct val="150000"/>
              </a:lnSpc>
              <a:buFont typeface="Wingdings" pitchFamily="2" charset="2"/>
              <a:buChar char="u"/>
            </a:pPr>
            <a:r>
              <a:rPr lang="zh-CN" altLang="en-US" dirty="0">
                <a:solidFill>
                  <a:srgbClr val="C00000"/>
                </a:solidFill>
                <a:latin typeface="黑体" panose="02010609060101010101" pitchFamily="49" charset="-122"/>
                <a:ea typeface="黑体" panose="02010609060101010101" pitchFamily="49" charset="-122"/>
              </a:rPr>
              <a:t>一、概述</a:t>
            </a:r>
            <a:endParaRPr lang="en-US" altLang="zh-CN" dirty="0">
              <a:solidFill>
                <a:srgbClr val="C0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1487488" y="1772816"/>
            <a:ext cx="9469052" cy="540540"/>
            <a:chOff x="0" y="33855"/>
            <a:chExt cx="9469052" cy="540540"/>
          </a:xfrm>
        </p:grpSpPr>
        <p:sp>
          <p:nvSpPr>
            <p:cNvPr id="7" name="圆角矩形 6"/>
            <p:cNvSpPr/>
            <p:nvPr/>
          </p:nvSpPr>
          <p:spPr>
            <a:xfrm>
              <a:off x="0" y="33855"/>
              <a:ext cx="9469052" cy="54054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圆角矩形 4"/>
            <p:cNvSpPr/>
            <p:nvPr/>
          </p:nvSpPr>
          <p:spPr>
            <a:xfrm>
              <a:off x="26387" y="60242"/>
              <a:ext cx="9416278" cy="487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a:t>主要依据的规范</a:t>
              </a:r>
              <a:endParaRPr lang="zh-CN" sz="2100" kern="1200" dirty="0"/>
            </a:p>
          </p:txBody>
        </p:sp>
      </p:grpSp>
      <p:sp>
        <p:nvSpPr>
          <p:cNvPr id="10" name="文本框 9"/>
          <p:cNvSpPr txBox="1"/>
          <p:nvPr/>
        </p:nvSpPr>
        <p:spPr>
          <a:xfrm>
            <a:off x="1519152" y="2676036"/>
            <a:ext cx="9437387" cy="1569660"/>
          </a:xfrm>
          <a:prstGeom prst="rect">
            <a:avLst/>
          </a:prstGeom>
          <a:noFill/>
        </p:spPr>
        <p:txBody>
          <a:bodyPr wrap="square" rtlCol="0">
            <a:spAutoFit/>
          </a:bodyPr>
          <a:lstStyle/>
          <a:p>
            <a:r>
              <a:rPr lang="zh-CN" altLang="zh-CN" sz="2400" dirty="0" smtClean="0"/>
              <a:t>（</a:t>
            </a:r>
            <a:r>
              <a:rPr lang="en-US" altLang="zh-CN" sz="2400" dirty="0" smtClean="0"/>
              <a:t>1</a:t>
            </a:r>
            <a:r>
              <a:rPr lang="zh-CN" altLang="zh-CN" sz="2400" dirty="0" smtClean="0"/>
              <a:t>）</a:t>
            </a:r>
            <a:r>
              <a:rPr lang="zh-CN" altLang="zh-CN" sz="2400" dirty="0"/>
              <a:t>上海市工程建设规范《房屋质量检测规程》</a:t>
            </a:r>
            <a:r>
              <a:rPr lang="en-US" altLang="zh-CN" sz="2400" dirty="0"/>
              <a:t>DG/TJ08-79-2008</a:t>
            </a:r>
            <a:endParaRPr lang="zh-CN" altLang="zh-CN" sz="2400" dirty="0"/>
          </a:p>
          <a:p>
            <a:r>
              <a:rPr lang="zh-CN" altLang="zh-CN" sz="2400" dirty="0" smtClean="0"/>
              <a:t>（</a:t>
            </a:r>
            <a:r>
              <a:rPr lang="en-US" altLang="zh-CN" sz="2400" dirty="0" smtClean="0"/>
              <a:t>2</a:t>
            </a:r>
            <a:r>
              <a:rPr lang="zh-CN" altLang="zh-CN" sz="2400" dirty="0" smtClean="0"/>
              <a:t>）</a:t>
            </a:r>
            <a:r>
              <a:rPr lang="zh-CN" altLang="zh-CN" sz="2400" dirty="0"/>
              <a:t>国家行业标准《房屋完损等级评定标准》（城住字</a:t>
            </a:r>
            <a:r>
              <a:rPr lang="en-US" altLang="zh-CN" sz="2400" dirty="0"/>
              <a:t>[84]</a:t>
            </a:r>
            <a:r>
              <a:rPr lang="zh-CN" altLang="zh-CN" sz="2400" dirty="0"/>
              <a:t>第</a:t>
            </a:r>
            <a:r>
              <a:rPr lang="en-US" altLang="zh-CN" sz="2400" dirty="0"/>
              <a:t>678</a:t>
            </a:r>
            <a:r>
              <a:rPr lang="zh-CN" altLang="zh-CN" sz="2400" dirty="0"/>
              <a:t>号）</a:t>
            </a:r>
          </a:p>
          <a:p>
            <a:r>
              <a:rPr lang="zh-CN" altLang="zh-CN" sz="2400" dirty="0" smtClean="0"/>
              <a:t>（</a:t>
            </a:r>
            <a:r>
              <a:rPr lang="en-US" altLang="zh-CN" sz="2400" dirty="0" smtClean="0"/>
              <a:t>3</a:t>
            </a:r>
            <a:r>
              <a:rPr lang="zh-CN" altLang="zh-CN" sz="2400" dirty="0" smtClean="0"/>
              <a:t>）</a:t>
            </a:r>
            <a:r>
              <a:rPr lang="zh-CN" altLang="zh-CN" sz="2400" dirty="0"/>
              <a:t>国家行业标准《危险房屋鉴定标准》（</a:t>
            </a:r>
            <a:r>
              <a:rPr lang="en-US" altLang="zh-CN" sz="2400" dirty="0"/>
              <a:t>JGJ125-2016</a:t>
            </a:r>
            <a:r>
              <a:rPr lang="zh-CN" altLang="zh-CN" sz="2400" dirty="0"/>
              <a:t>）</a:t>
            </a:r>
          </a:p>
          <a:p>
            <a:r>
              <a:rPr lang="zh-CN" altLang="zh-CN" sz="2400" dirty="0" smtClean="0"/>
              <a:t>（</a:t>
            </a:r>
            <a:r>
              <a:rPr lang="en-US" altLang="zh-CN" sz="2400" dirty="0" smtClean="0"/>
              <a:t>4</a:t>
            </a:r>
            <a:r>
              <a:rPr lang="zh-CN" altLang="zh-CN" sz="2400" dirty="0" smtClean="0"/>
              <a:t>）</a:t>
            </a:r>
            <a:r>
              <a:rPr lang="zh-CN" altLang="zh-CN" sz="2400" dirty="0"/>
              <a:t>其它相关国家和地方标准。</a:t>
            </a:r>
          </a:p>
        </p:txBody>
      </p:sp>
    </p:spTree>
    <p:extLst>
      <p:ext uri="{BB962C8B-B14F-4D97-AF65-F5344CB8AC3E}">
        <p14:creationId xmlns:p14="http://schemas.microsoft.com/office/powerpoint/2010/main" val="19370293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CONTENTSID" val="256"/>
  <p:tag name="MH_SECTIONID" val="684,685,"/>
</p:tagLst>
</file>

<file path=ppt/tags/tag10.xml><?xml version="1.0" encoding="utf-8"?>
<p:tagLst xmlns:a="http://schemas.openxmlformats.org/drawingml/2006/main" xmlns:r="http://schemas.openxmlformats.org/officeDocument/2006/relationships" xmlns:p="http://schemas.openxmlformats.org/presentationml/2006/main">
  <p:tag name="MH" val="20191224162601"/>
  <p:tag name="MH_LIBRARY" val="CONTENTS"/>
  <p:tag name="MH_TYPE" val="ENTRY"/>
  <p:tag name="ID" val="626765"/>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91224162601"/>
  <p:tag name="MH_LIBRARY" val="CONTENTS"/>
  <p:tag name="MH_TYPE" val="ENTRY"/>
  <p:tag name="ID" val="626765"/>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90717095356"/>
  <p:tag name="MH_LIBRARY" val="CONTENTS"/>
  <p:tag name="MH_AUTOCOLOR" val="TRUE"/>
  <p:tag name="ID" val="547134"/>
  <p:tag name="MH_TYPE" val="CONTENTS_SECTION"/>
</p:tagLst>
</file>

<file path=ppt/tags/tag3.xml><?xml version="1.0" encoding="utf-8"?>
<p:tagLst xmlns:a="http://schemas.openxmlformats.org/drawingml/2006/main" xmlns:r="http://schemas.openxmlformats.org/officeDocument/2006/relationships" xmlns:p="http://schemas.openxmlformats.org/presentationml/2006/main">
  <p:tag name="MH" val="20191224162601"/>
  <p:tag name="MH_LIBRARY" val="CONTENTS"/>
  <p:tag name="MH_TYPE" val="OTHERS"/>
  <p:tag name="ID" val="626765"/>
</p:tagLst>
</file>

<file path=ppt/tags/tag4.xml><?xml version="1.0" encoding="utf-8"?>
<p:tagLst xmlns:a="http://schemas.openxmlformats.org/drawingml/2006/main" xmlns:r="http://schemas.openxmlformats.org/officeDocument/2006/relationships" xmlns:p="http://schemas.openxmlformats.org/presentationml/2006/main">
  <p:tag name="MH" val="20191224162601"/>
  <p:tag name="MH_LIBRARY" val="CONTENTS"/>
  <p:tag name="MH_TYPE" val="OTHERS"/>
  <p:tag name="ID" val="626765"/>
</p:tagLst>
</file>

<file path=ppt/tags/tag5.xml><?xml version="1.0" encoding="utf-8"?>
<p:tagLst xmlns:a="http://schemas.openxmlformats.org/drawingml/2006/main" xmlns:r="http://schemas.openxmlformats.org/officeDocument/2006/relationships" xmlns:p="http://schemas.openxmlformats.org/presentationml/2006/main">
  <p:tag name="MH" val="20191224162601"/>
  <p:tag name="MH_LIBRARY" val="CONTENTS"/>
  <p:tag name="MH_TYPE" val="OTHERS"/>
  <p:tag name="ID" val="626765"/>
</p:tagLst>
</file>

<file path=ppt/tags/tag6.xml><?xml version="1.0" encoding="utf-8"?>
<p:tagLst xmlns:a="http://schemas.openxmlformats.org/drawingml/2006/main" xmlns:r="http://schemas.openxmlformats.org/officeDocument/2006/relationships" xmlns:p="http://schemas.openxmlformats.org/presentationml/2006/main">
  <p:tag name="MH" val="20191224162601"/>
  <p:tag name="MH_LIBRARY" val="CONTENTS"/>
  <p:tag name="MH_TYPE" val="ENTRY"/>
  <p:tag name="ID" val="626765"/>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91224162601"/>
  <p:tag name="MH_LIBRARY" val="CONTENTS"/>
  <p:tag name="MH_TYPE" val="ENTRY"/>
  <p:tag name="ID" val="626765"/>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91224162601"/>
  <p:tag name="MH_LIBRARY" val="CONTENTS"/>
  <p:tag name="MH_TYPE" val="ENTRY"/>
  <p:tag name="ID" val="626765"/>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91224162601"/>
  <p:tag name="MH_LIBRARY" val="CONTENTS"/>
  <p:tag name="MH_TYPE" val="ENTRY"/>
  <p:tag name="ID" val="626765"/>
  <p:tag name="MH_ORDER" val="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A000120150312A06KPBG</Template>
  <TotalTime>1582</TotalTime>
  <Words>3117</Words>
  <Application>Microsoft Office PowerPoint</Application>
  <PresentationFormat>宽屏</PresentationFormat>
  <Paragraphs>335</Paragraphs>
  <Slides>83</Slides>
  <Notes>17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83</vt:i4>
      </vt:variant>
    </vt:vector>
  </HeadingPairs>
  <TitlesOfParts>
    <vt:vector size="98" baseType="lpstr">
      <vt:lpstr>PingFang SC</vt:lpstr>
      <vt:lpstr>仿宋</vt:lpstr>
      <vt:lpstr>黑体</vt:lpstr>
      <vt:lpstr>宋体</vt:lpstr>
      <vt:lpstr>微软雅黑</vt:lpstr>
      <vt:lpstr>幼圆</vt:lpstr>
      <vt:lpstr>Arial</vt:lpstr>
      <vt:lpstr>Arial</vt:lpstr>
      <vt:lpstr>Calibri</vt:lpstr>
      <vt:lpstr>Century Gothic</vt:lpstr>
      <vt:lpstr>Courier New</vt:lpstr>
      <vt:lpstr>Palatino Linotype</vt:lpstr>
      <vt:lpstr>Times New Roman</vt:lpstr>
      <vt:lpstr>Wingdings</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walkinnet</dc:creator>
  <cp:lastModifiedBy>User</cp:lastModifiedBy>
  <cp:revision>1380</cp:revision>
  <cp:lastPrinted>2021-04-15T07:59:27Z</cp:lastPrinted>
  <dcterms:created xsi:type="dcterms:W3CDTF">2010-11-04T06:10:00Z</dcterms:created>
  <dcterms:modified xsi:type="dcterms:W3CDTF">2021-05-11T16:45:22Z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y fmtid="{D5CDD505-2E9C-101B-9397-08002B2CF9AE}" pid="3" name="KSORubyTemplateID">
    <vt:lpwstr>2</vt:lpwstr>
  </property>
</Properties>
</file>